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74" r:id="rId3"/>
    <p:sldId id="257" r:id="rId4"/>
    <p:sldId id="263" r:id="rId5"/>
    <p:sldId id="258" r:id="rId6"/>
    <p:sldId id="259" r:id="rId7"/>
    <p:sldId id="260" r:id="rId8"/>
    <p:sldId id="262" r:id="rId9"/>
    <p:sldId id="265" r:id="rId10"/>
    <p:sldId id="264" r:id="rId11"/>
    <p:sldId id="266" r:id="rId12"/>
    <p:sldId id="267" r:id="rId13"/>
    <p:sldId id="268" r:id="rId14"/>
    <p:sldId id="269" r:id="rId15"/>
    <p:sldId id="270" r:id="rId16"/>
    <p:sldId id="271" r:id="rId17"/>
    <p:sldId id="272" r:id="rId18"/>
    <p:sldId id="281" r:id="rId19"/>
    <p:sldId id="275" r:id="rId20"/>
    <p:sldId id="276" r:id="rId21"/>
    <p:sldId id="277" r:id="rId22"/>
    <p:sldId id="278"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47"/>
    <p:restoredTop sz="96275"/>
  </p:normalViewPr>
  <p:slideViewPr>
    <p:cSldViewPr snapToGrid="0" snapToObjects="1">
      <p:cViewPr varScale="1">
        <p:scale>
          <a:sx n="133" d="100"/>
          <a:sy n="133" d="100"/>
        </p:scale>
        <p:origin x="117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EE73F-B89D-2340-B752-07EE5FE7AACD}" type="datetimeFigureOut">
              <a:t>22.11.19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882DB-28F3-1E47-84E4-0AF3DBBE51A1}" type="slidenum">
              <a:t>‹Nr.›</a:t>
            </a:fld>
            <a:endParaRPr lang="de-DE"/>
          </a:p>
        </p:txBody>
      </p:sp>
    </p:spTree>
    <p:extLst>
      <p:ext uri="{BB962C8B-B14F-4D97-AF65-F5344CB8AC3E}">
        <p14:creationId xmlns:p14="http://schemas.microsoft.com/office/powerpoint/2010/main" val="4078518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53882DB-28F3-1E47-84E4-0AF3DBBE51A1}" type="slidenum">
              <a:rPr lang="de-DE"/>
              <a:t>2</a:t>
            </a:fld>
            <a:endParaRPr lang="de-DE"/>
          </a:p>
        </p:txBody>
      </p:sp>
    </p:spTree>
    <p:extLst>
      <p:ext uri="{BB962C8B-B14F-4D97-AF65-F5344CB8AC3E}">
        <p14:creationId xmlns:p14="http://schemas.microsoft.com/office/powerpoint/2010/main" val="1662853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Dauer: 2:51 Minuten</a:t>
            </a:r>
          </a:p>
        </p:txBody>
      </p:sp>
      <p:sp>
        <p:nvSpPr>
          <p:cNvPr id="4" name="Foliennummernplatzhalter 3"/>
          <p:cNvSpPr>
            <a:spLocks noGrp="1"/>
          </p:cNvSpPr>
          <p:nvPr>
            <p:ph type="sldNum" sz="quarter" idx="5"/>
          </p:nvPr>
        </p:nvSpPr>
        <p:spPr/>
        <p:txBody>
          <a:bodyPr/>
          <a:lstStyle/>
          <a:p>
            <a:fld id="{B53882DB-28F3-1E47-84E4-0AF3DBBE51A1}" type="slidenum">
              <a:rPr lang="de-DE"/>
              <a:t>12</a:t>
            </a:fld>
            <a:endParaRPr lang="de-DE"/>
          </a:p>
        </p:txBody>
      </p:sp>
    </p:spTree>
    <p:extLst>
      <p:ext uri="{BB962C8B-B14F-4D97-AF65-F5344CB8AC3E}">
        <p14:creationId xmlns:p14="http://schemas.microsoft.com/office/powerpoint/2010/main" val="1354923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Zu 3.) Dieses Phänomen ist erfahrbar als Tendenz zur „Verharrung“ in bestehenden Strukturen (dann war die Störung zu sanft) oder dem „Rückfall“ in alte Verhaltensweisen und Muster nach einer Phase der (oftmals euphorisch gestarteten) Veränderung.</a:t>
            </a:r>
            <a:endParaRPr lang="de-DE"/>
          </a:p>
        </p:txBody>
      </p:sp>
      <p:sp>
        <p:nvSpPr>
          <p:cNvPr id="4" name="Foliennummernplatzhalter 3"/>
          <p:cNvSpPr>
            <a:spLocks noGrp="1"/>
          </p:cNvSpPr>
          <p:nvPr>
            <p:ph type="sldNum" sz="quarter" idx="5"/>
          </p:nvPr>
        </p:nvSpPr>
        <p:spPr/>
        <p:txBody>
          <a:bodyPr/>
          <a:lstStyle/>
          <a:p>
            <a:fld id="{B53882DB-28F3-1E47-84E4-0AF3DBBE51A1}" type="slidenum">
              <a:t>15</a:t>
            </a:fld>
            <a:endParaRPr lang="de-DE"/>
          </a:p>
        </p:txBody>
      </p:sp>
    </p:spTree>
    <p:extLst>
      <p:ext uri="{BB962C8B-B14F-4D97-AF65-F5344CB8AC3E}">
        <p14:creationId xmlns:p14="http://schemas.microsoft.com/office/powerpoint/2010/main" val="1936295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de-DE" dirty="0"/>
              <a:t>Mastertitelformat bearbeiten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de-DE" dirty="0"/>
              <a:t>Mastertitelformat bearbeiten</a:t>
            </a:r>
            <a:endParaRPr lang="en-US" dirty="0"/>
          </a:p>
        </p:txBody>
      </p:sp>
      <p:sp>
        <p:nvSpPr>
          <p:cNvPr id="3" name="Content Placeholder 2"/>
          <p:cNvSpPr>
            <a:spLocks noGrp="1"/>
          </p:cNvSpPr>
          <p:nvPr>
            <p:ph idx="1"/>
          </p:nvPr>
        </p:nvSpPr>
        <p:spPr/>
        <p:txBody>
          <a:bodyPr anchor="ct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de-DE" dirty="0"/>
              <a:t>Mastertitelformat bearbeiten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de-DE" dirty="0"/>
              <a:t>Mastertitelformat bearbeiten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dirty="0"/>
              <a:t>Mastertitelformat bearbeiten</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de-DE" dirty="0"/>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de-DE" dirty="0"/>
              <a:t>Mastertitelformat bearbeiten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de-DE" dirty="0"/>
              <a:t>Mastertitelformat bearbeiten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de-DE" dirty="0"/>
              <a:t>Mastertitelformat bearbeiten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de-DE" dirty="0"/>
              <a:t>Mastertitelformat bearbeiten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de-DE" dirty="0"/>
              <a:t>Mastertitelformat bearbeiten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dirty="0"/>
              <a:t>Mastertextformat bearbeiten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de-DE" dirty="0"/>
              <a:t>Mastertitelformat bearbeiten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de-DE" dirty="0"/>
              <a:t>Mastertitelformat bearbeiten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de-DE" dirty="0"/>
              <a:t>Mastertextformat bearbeiten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de-DE" dirty="0"/>
              <a:t>Mastertitelformat bearbeiten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de-DE" dirty="0"/>
              <a:t>Mastertextformat bearbeiten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8" name="Title 1"/>
          <p:cNvSpPr>
            <a:spLocks noGrp="1"/>
          </p:cNvSpPr>
          <p:nvPr>
            <p:ph type="title"/>
          </p:nvPr>
        </p:nvSpPr>
        <p:spPr>
          <a:xfrm>
            <a:off x="685801" y="609600"/>
            <a:ext cx="10131425" cy="1456267"/>
          </a:xfrm>
        </p:spPr>
        <p:txBody>
          <a:bodyPr/>
          <a:lstStyle/>
          <a:p>
            <a:r>
              <a:rPr lang="de-DE" dirty="0"/>
              <a:t>Mastertitelformat bearbeiten</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de-DE" dirty="0"/>
              <a:t>Mastertitelformat bearbeiten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11/22/19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GjwvsK-6640"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6F38E7-6D73-B746-948F-1E0E2434CDBF}"/>
              </a:ext>
            </a:extLst>
          </p:cNvPr>
          <p:cNvSpPr>
            <a:spLocks noGrp="1"/>
          </p:cNvSpPr>
          <p:nvPr>
            <p:ph type="ctrTitle"/>
          </p:nvPr>
        </p:nvSpPr>
        <p:spPr/>
        <p:txBody>
          <a:bodyPr/>
          <a:lstStyle/>
          <a:p>
            <a:r>
              <a:rPr lang="de-DE"/>
              <a:t>Systemtheorie</a:t>
            </a:r>
          </a:p>
        </p:txBody>
      </p:sp>
      <p:sp>
        <p:nvSpPr>
          <p:cNvPr id="3" name="Untertitel 2">
            <a:extLst>
              <a:ext uri="{FF2B5EF4-FFF2-40B4-BE49-F238E27FC236}">
                <a16:creationId xmlns:a16="http://schemas.microsoft.com/office/drawing/2014/main" id="{B752D0E8-7439-9A4A-BAAA-4BE5186C28FC}"/>
              </a:ext>
            </a:extLst>
          </p:cNvPr>
          <p:cNvSpPr>
            <a:spLocks noGrp="1"/>
          </p:cNvSpPr>
          <p:nvPr>
            <p:ph type="subTitle" idx="1"/>
          </p:nvPr>
        </p:nvSpPr>
        <p:spPr/>
        <p:txBody>
          <a:bodyPr/>
          <a:lstStyle/>
          <a:p>
            <a:r>
              <a:rPr lang="de-DE"/>
              <a:t>Agile Wednesday 20.11.2019</a:t>
            </a:r>
          </a:p>
        </p:txBody>
      </p:sp>
    </p:spTree>
    <p:extLst>
      <p:ext uri="{BB962C8B-B14F-4D97-AF65-F5344CB8AC3E}">
        <p14:creationId xmlns:p14="http://schemas.microsoft.com/office/powerpoint/2010/main" val="303449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CD635-1A6E-F643-90FC-3B90883D985E}"/>
              </a:ext>
            </a:extLst>
          </p:cNvPr>
          <p:cNvSpPr>
            <a:spLocks noGrp="1"/>
          </p:cNvSpPr>
          <p:nvPr>
            <p:ph type="title"/>
          </p:nvPr>
        </p:nvSpPr>
        <p:spPr/>
        <p:txBody>
          <a:bodyPr/>
          <a:lstStyle/>
          <a:p>
            <a:r>
              <a:rPr lang="de-DE" b="1" dirty="0">
                <a:latin typeface="Arial" pitchFamily="34" charset="0"/>
                <a:cs typeface="Arial" pitchFamily="34" charset="0"/>
              </a:rPr>
              <a:t>Los geht‘s!</a:t>
            </a:r>
            <a:endParaRPr lang="de-DE"/>
          </a:p>
        </p:txBody>
      </p:sp>
      <p:sp>
        <p:nvSpPr>
          <p:cNvPr id="3" name="Inhaltsplatzhalter 2">
            <a:extLst>
              <a:ext uri="{FF2B5EF4-FFF2-40B4-BE49-F238E27FC236}">
                <a16:creationId xmlns:a16="http://schemas.microsoft.com/office/drawing/2014/main" id="{B6059EA2-B48D-2A49-8BED-E5830DC99C4B}"/>
              </a:ext>
            </a:extLst>
          </p:cNvPr>
          <p:cNvSpPr>
            <a:spLocks noGrp="1"/>
          </p:cNvSpPr>
          <p:nvPr>
            <p:ph idx="1"/>
          </p:nvPr>
        </p:nvSpPr>
        <p:spPr/>
        <p:txBody>
          <a:bodyPr>
            <a:normAutofit/>
          </a:bodyPr>
          <a:lstStyle/>
          <a:p>
            <a:pPr marL="0" indent="0">
              <a:buNone/>
            </a:pPr>
            <a:r>
              <a:rPr lang="de-DE" sz="2800" dirty="0">
                <a:latin typeface="Arial" pitchFamily="34" charset="0"/>
                <a:cs typeface="Arial" pitchFamily="34" charset="0"/>
              </a:rPr>
              <a:t>Bitte stellt Euch im Raum auf einer gedachten Skala von 0 bis 10 zu der Frage auf: </a:t>
            </a:r>
          </a:p>
          <a:p>
            <a:pPr marL="0" indent="0">
              <a:buNone/>
            </a:pPr>
            <a:endParaRPr lang="de-DE" sz="2800" dirty="0">
              <a:latin typeface="Arial" pitchFamily="34" charset="0"/>
              <a:cs typeface="Arial" pitchFamily="34" charset="0"/>
            </a:endParaRPr>
          </a:p>
          <a:p>
            <a:pPr marL="0" indent="0">
              <a:buNone/>
            </a:pPr>
            <a:r>
              <a:rPr lang="de-DE" sz="2800" b="1" dirty="0">
                <a:latin typeface="Arial" pitchFamily="34" charset="0"/>
                <a:cs typeface="Arial" pitchFamily="34" charset="0"/>
              </a:rPr>
              <a:t>Wie vertraut seid Ihr mit dem Thema „Systemtheorie“?</a:t>
            </a:r>
            <a:endParaRPr lang="de-DE" sz="2800"/>
          </a:p>
        </p:txBody>
      </p:sp>
    </p:spTree>
    <p:extLst>
      <p:ext uri="{BB962C8B-B14F-4D97-AF65-F5344CB8AC3E}">
        <p14:creationId xmlns:p14="http://schemas.microsoft.com/office/powerpoint/2010/main" val="2318090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F6A9299-1D12-47E2-9DD4-03342553C4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el 1">
            <a:extLst>
              <a:ext uri="{FF2B5EF4-FFF2-40B4-BE49-F238E27FC236}">
                <a16:creationId xmlns:a16="http://schemas.microsoft.com/office/drawing/2014/main" id="{CA4F9204-CCD8-104C-BEA6-AD64D85EA5E6}"/>
              </a:ext>
            </a:extLst>
          </p:cNvPr>
          <p:cNvSpPr>
            <a:spLocks noGrp="1"/>
          </p:cNvSpPr>
          <p:nvPr>
            <p:ph type="title"/>
          </p:nvPr>
        </p:nvSpPr>
        <p:spPr>
          <a:xfrm>
            <a:off x="4955458" y="639097"/>
            <a:ext cx="6593075" cy="1612490"/>
          </a:xfrm>
        </p:spPr>
        <p:txBody>
          <a:bodyPr vert="horz" lIns="91440" tIns="45720" rIns="91440" bIns="45720" rtlCol="0" anchor="ctr">
            <a:normAutofit/>
          </a:bodyPr>
          <a:lstStyle/>
          <a:p>
            <a:r>
              <a:rPr lang="en-US"/>
              <a:t>Wie alles begann…</a:t>
            </a:r>
          </a:p>
        </p:txBody>
      </p:sp>
      <p:pic>
        <p:nvPicPr>
          <p:cNvPr id="6" name="Inhaltsplatzhalter 5" descr="Ein Bild, das Person, Gebäude, Kleidung, drinnen enthält.&#10;&#10;Automatisch generierte Beschreibung">
            <a:extLst>
              <a:ext uri="{FF2B5EF4-FFF2-40B4-BE49-F238E27FC236}">
                <a16:creationId xmlns:a16="http://schemas.microsoft.com/office/drawing/2014/main" id="{80B682F9-9580-7444-98B1-BD2A103D8926}"/>
              </a:ext>
            </a:extLst>
          </p:cNvPr>
          <p:cNvPicPr>
            <a:picLocks noGrp="1" noChangeAspect="1"/>
          </p:cNvPicPr>
          <p:nvPr>
            <p:ph sz="half" idx="2"/>
          </p:nvPr>
        </p:nvPicPr>
        <p:blipFill rotWithShape="1">
          <a:blip r:embed="rId4"/>
          <a:srcRect l="12171" r="5138"/>
          <a:stretch/>
        </p:blipFill>
        <p:spPr>
          <a:xfrm>
            <a:off x="20" y="975"/>
            <a:ext cx="4635988" cy="6858000"/>
          </a:xfrm>
          <a:prstGeom prst="rect">
            <a:avLst/>
          </a:prstGeom>
        </p:spPr>
      </p:pic>
      <p:sp>
        <p:nvSpPr>
          <p:cNvPr id="3" name="Inhaltsplatzhalter 2">
            <a:extLst>
              <a:ext uri="{FF2B5EF4-FFF2-40B4-BE49-F238E27FC236}">
                <a16:creationId xmlns:a16="http://schemas.microsoft.com/office/drawing/2014/main" id="{22837E57-B43F-2C4A-A0B2-6D96A7EBE925}"/>
              </a:ext>
            </a:extLst>
          </p:cNvPr>
          <p:cNvSpPr>
            <a:spLocks noGrp="1"/>
          </p:cNvSpPr>
          <p:nvPr>
            <p:ph sz="half" idx="1"/>
          </p:nvPr>
        </p:nvSpPr>
        <p:spPr>
          <a:xfrm>
            <a:off x="4955458" y="2251587"/>
            <a:ext cx="6593075" cy="3972232"/>
          </a:xfrm>
        </p:spPr>
        <p:txBody>
          <a:bodyPr vert="horz" lIns="91440" tIns="45720" rIns="91440" bIns="45720" rtlCol="0" anchor="ctr">
            <a:normAutofit/>
          </a:bodyPr>
          <a:lstStyle/>
          <a:p>
            <a:pPr marL="0" indent="0">
              <a:buNone/>
            </a:pPr>
            <a:r>
              <a:rPr lang="en-US" sz="2800"/>
              <a:t>René Descartes (1596 – 1650)</a:t>
            </a:r>
          </a:p>
          <a:p>
            <a:pPr marL="0" indent="0">
              <a:buNone/>
            </a:pPr>
            <a:r>
              <a:rPr lang="en-US" sz="2800"/>
              <a:t>Begründer des Rationalismus</a:t>
            </a:r>
          </a:p>
          <a:p>
            <a:pPr marL="0" indent="0">
              <a:buNone/>
            </a:pPr>
            <a:r>
              <a:rPr lang="en-US" sz="2800"/>
              <a:t>Zweifel als Erkenntnisprinzip</a:t>
            </a:r>
          </a:p>
          <a:p>
            <a:pPr marL="0" indent="0">
              <a:buNone/>
            </a:pPr>
            <a:r>
              <a:rPr lang="de-DE" sz="2800" b="1"/>
              <a:t>„</a:t>
            </a:r>
            <a:r>
              <a:rPr lang="en-US" sz="2800" b="1"/>
              <a:t>cogito ergo sum</a:t>
            </a:r>
            <a:r>
              <a:rPr lang="de-DE" sz="2800" b="1"/>
              <a:t>“</a:t>
            </a:r>
            <a:endParaRPr lang="de-DE" b="1"/>
          </a:p>
        </p:txBody>
      </p:sp>
    </p:spTree>
    <p:extLst>
      <p:ext uri="{BB962C8B-B14F-4D97-AF65-F5344CB8AC3E}">
        <p14:creationId xmlns:p14="http://schemas.microsoft.com/office/powerpoint/2010/main" val="373025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0BD5EC0A-0BAB-1D45-9A4F-624C1645FB5E}"/>
              </a:ext>
            </a:extLst>
          </p:cNvPr>
          <p:cNvPicPr>
            <a:picLocks noChangeAspect="1"/>
          </p:cNvPicPr>
          <p:nvPr/>
        </p:nvPicPr>
        <p:blipFill>
          <a:blip r:embed="rId2"/>
          <a:stretch>
            <a:fillRect/>
          </a:stretch>
        </p:blipFill>
        <p:spPr>
          <a:xfrm>
            <a:off x="6636872" y="1384068"/>
            <a:ext cx="4886793" cy="488679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Grafik 3" descr="Ein Bild, das Schild, Gebäude, aus Holz, Straße enthält.&#10;&#10;Automatisch generierte Beschreibung">
            <a:extLst>
              <a:ext uri="{FF2B5EF4-FFF2-40B4-BE49-F238E27FC236}">
                <a16:creationId xmlns:a16="http://schemas.microsoft.com/office/drawing/2014/main" id="{FBC03C1E-A3B7-B041-A29F-02ECD4A38B30}"/>
              </a:ext>
            </a:extLst>
          </p:cNvPr>
          <p:cNvPicPr>
            <a:picLocks noChangeAspect="1"/>
          </p:cNvPicPr>
          <p:nvPr/>
        </p:nvPicPr>
        <p:blipFill>
          <a:blip r:embed="rId3"/>
          <a:stretch>
            <a:fillRect/>
          </a:stretch>
        </p:blipFill>
        <p:spPr>
          <a:xfrm>
            <a:off x="934342" y="851508"/>
            <a:ext cx="4034927" cy="31172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14974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31404-BBE6-044C-9D4C-DB30EC3884D7}"/>
              </a:ext>
            </a:extLst>
          </p:cNvPr>
          <p:cNvSpPr>
            <a:spLocks noGrp="1"/>
          </p:cNvSpPr>
          <p:nvPr>
            <p:ph type="title"/>
          </p:nvPr>
        </p:nvSpPr>
        <p:spPr/>
        <p:txBody>
          <a:bodyPr/>
          <a:lstStyle/>
          <a:p>
            <a:r>
              <a:rPr lang="de-DE"/>
              <a:t>Die These</a:t>
            </a:r>
          </a:p>
        </p:txBody>
      </p:sp>
      <p:sp>
        <p:nvSpPr>
          <p:cNvPr id="3" name="Inhaltsplatzhalter 2">
            <a:extLst>
              <a:ext uri="{FF2B5EF4-FFF2-40B4-BE49-F238E27FC236}">
                <a16:creationId xmlns:a16="http://schemas.microsoft.com/office/drawing/2014/main" id="{6BC51379-3B8C-1F42-B56E-4BA520526ECC}"/>
              </a:ext>
            </a:extLst>
          </p:cNvPr>
          <p:cNvSpPr>
            <a:spLocks noGrp="1"/>
          </p:cNvSpPr>
          <p:nvPr>
            <p:ph idx="1"/>
          </p:nvPr>
        </p:nvSpPr>
        <p:spPr/>
        <p:txBody>
          <a:bodyPr>
            <a:normAutofit/>
          </a:bodyPr>
          <a:lstStyle/>
          <a:p>
            <a:r>
              <a:rPr lang="de-DE" sz="2800"/>
              <a:t>Es gibt eine übergeordnete Instanz (den Geist), die über dem lebendigen Organismus steht und diesen kontrolliert.</a:t>
            </a:r>
          </a:p>
          <a:p>
            <a:r>
              <a:rPr lang="de-DE" sz="2800"/>
              <a:t>Später auch bei Hegel:</a:t>
            </a:r>
          </a:p>
          <a:p>
            <a:pPr lvl="1"/>
            <a:r>
              <a:rPr lang="de-DE" sz="2800" b="1"/>
              <a:t>"Das Bewusstein bestimmt das Sein“</a:t>
            </a:r>
          </a:p>
          <a:p>
            <a:pPr lvl="1"/>
            <a:r>
              <a:rPr lang="de-DE" sz="2800" b="1"/>
              <a:t>"Die Idee ist das Absolute, und alles Wirkliche ist nur Realisierung der Idee."</a:t>
            </a:r>
            <a:endParaRPr lang="de-DE" sz="2800"/>
          </a:p>
          <a:p>
            <a:endParaRPr lang="de-DE" sz="2800"/>
          </a:p>
        </p:txBody>
      </p:sp>
    </p:spTree>
    <p:extLst>
      <p:ext uri="{BB962C8B-B14F-4D97-AF65-F5344CB8AC3E}">
        <p14:creationId xmlns:p14="http://schemas.microsoft.com/office/powerpoint/2010/main" val="2409999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53ED3FC-3BE8-4F1F-BEF1-74B1C7217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 name="Titel 3">
            <a:extLst>
              <a:ext uri="{FF2B5EF4-FFF2-40B4-BE49-F238E27FC236}">
                <a16:creationId xmlns:a16="http://schemas.microsoft.com/office/drawing/2014/main" id="{7D84C87F-644A-AB4B-B02C-E44B2EBB6AB2}"/>
              </a:ext>
            </a:extLst>
          </p:cNvPr>
          <p:cNvSpPr>
            <a:spLocks noGrp="1"/>
          </p:cNvSpPr>
          <p:nvPr>
            <p:ph type="title"/>
          </p:nvPr>
        </p:nvSpPr>
        <p:spPr>
          <a:xfrm>
            <a:off x="4955458" y="639097"/>
            <a:ext cx="6593075" cy="1612490"/>
          </a:xfrm>
        </p:spPr>
        <p:txBody>
          <a:bodyPr vert="horz" lIns="91440" tIns="45720" rIns="91440" bIns="45720" rtlCol="0" anchor="ctr">
            <a:normAutofit/>
          </a:bodyPr>
          <a:lstStyle/>
          <a:p>
            <a:r>
              <a:rPr lang="en-US"/>
              <a:t>Kommt uns das bekannt vor?</a:t>
            </a:r>
          </a:p>
        </p:txBody>
      </p:sp>
      <p:pic>
        <p:nvPicPr>
          <p:cNvPr id="8" name="Inhaltsplatzhalter 7" descr="Ein Bild, das Wabe, Spiel enthält.&#10;&#10;Automatisch generierte Beschreibung">
            <a:extLst>
              <a:ext uri="{FF2B5EF4-FFF2-40B4-BE49-F238E27FC236}">
                <a16:creationId xmlns:a16="http://schemas.microsoft.com/office/drawing/2014/main" id="{258AB2A7-D86C-9B41-B169-47283A7D67F5}"/>
              </a:ext>
            </a:extLst>
          </p:cNvPr>
          <p:cNvPicPr>
            <a:picLocks noGrp="1" noChangeAspect="1"/>
          </p:cNvPicPr>
          <p:nvPr>
            <p:ph sz="half" idx="1"/>
          </p:nvPr>
        </p:nvPicPr>
        <p:blipFill>
          <a:blip r:embed="rId4"/>
          <a:stretch>
            <a:fillRect/>
          </a:stretch>
        </p:blipFill>
        <p:spPr>
          <a:xfrm>
            <a:off x="643464" y="1613014"/>
            <a:ext cx="3997362" cy="3627604"/>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Inhaltsplatzhalter 5">
            <a:extLst>
              <a:ext uri="{FF2B5EF4-FFF2-40B4-BE49-F238E27FC236}">
                <a16:creationId xmlns:a16="http://schemas.microsoft.com/office/drawing/2014/main" id="{683D856A-A017-1E41-BD71-C1D411401370}"/>
              </a:ext>
            </a:extLst>
          </p:cNvPr>
          <p:cNvSpPr>
            <a:spLocks noGrp="1"/>
          </p:cNvSpPr>
          <p:nvPr>
            <p:ph sz="half" idx="2"/>
          </p:nvPr>
        </p:nvSpPr>
        <p:spPr>
          <a:xfrm>
            <a:off x="4955458" y="2251587"/>
            <a:ext cx="6593075" cy="3972232"/>
          </a:xfrm>
        </p:spPr>
        <p:txBody>
          <a:bodyPr vert="horz" lIns="91440" tIns="45720" rIns="91440" bIns="45720" rtlCol="0" anchor="ctr">
            <a:normAutofit/>
          </a:bodyPr>
          <a:lstStyle/>
          <a:p>
            <a:pPr marL="0" indent="0">
              <a:buNone/>
            </a:pPr>
            <a:r>
              <a:rPr lang="en-US" sz="2800"/>
              <a:t>"Command and Control"</a:t>
            </a:r>
          </a:p>
          <a:p>
            <a:pPr marL="0" indent="0"/>
            <a:endParaRPr lang="en-US" sz="2800"/>
          </a:p>
        </p:txBody>
      </p:sp>
    </p:spTree>
    <p:extLst>
      <p:ext uri="{BB962C8B-B14F-4D97-AF65-F5344CB8AC3E}">
        <p14:creationId xmlns:p14="http://schemas.microsoft.com/office/powerpoint/2010/main" val="170649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el 1">
            <a:extLst>
              <a:ext uri="{FF2B5EF4-FFF2-40B4-BE49-F238E27FC236}">
                <a16:creationId xmlns:a16="http://schemas.microsoft.com/office/drawing/2014/main" id="{D2C8B88B-9B81-A84C-8EC9-075244FD9983}"/>
              </a:ext>
            </a:extLst>
          </p:cNvPr>
          <p:cNvSpPr>
            <a:spLocks noGrp="1"/>
          </p:cNvSpPr>
          <p:nvPr>
            <p:ph type="title"/>
          </p:nvPr>
        </p:nvSpPr>
        <p:spPr>
          <a:xfrm>
            <a:off x="5260257" y="648929"/>
            <a:ext cx="6272981" cy="3736802"/>
          </a:xfrm>
        </p:spPr>
        <p:txBody>
          <a:bodyPr vert="horz" lIns="91440" tIns="45720" rIns="91440" bIns="45720" rtlCol="0" anchor="b">
            <a:normAutofit/>
          </a:bodyPr>
          <a:lstStyle/>
          <a:p>
            <a:pPr algn="r"/>
            <a:r>
              <a:rPr lang="en-US" sz="4800"/>
              <a:t>Die Anti-These</a:t>
            </a:r>
          </a:p>
        </p:txBody>
      </p:sp>
      <p:sp>
        <p:nvSpPr>
          <p:cNvPr id="4" name="Inhaltsplatzhalter 3">
            <a:extLst>
              <a:ext uri="{FF2B5EF4-FFF2-40B4-BE49-F238E27FC236}">
                <a16:creationId xmlns:a16="http://schemas.microsoft.com/office/drawing/2014/main" id="{20507B8C-8434-CE4B-9734-724E2F230324}"/>
              </a:ext>
            </a:extLst>
          </p:cNvPr>
          <p:cNvSpPr>
            <a:spLocks noGrp="1"/>
          </p:cNvSpPr>
          <p:nvPr>
            <p:ph sz="half" idx="2"/>
          </p:nvPr>
        </p:nvSpPr>
        <p:spPr>
          <a:xfrm>
            <a:off x="5260257" y="4385733"/>
            <a:ext cx="6272981" cy="1828804"/>
          </a:xfrm>
        </p:spPr>
        <p:txBody>
          <a:bodyPr vert="horz" lIns="91440" tIns="45720" rIns="91440" bIns="45720" rtlCol="0" anchor="t">
            <a:normAutofit/>
          </a:bodyPr>
          <a:lstStyle/>
          <a:p>
            <a:pPr marL="0" indent="0" algn="r">
              <a:buNone/>
            </a:pPr>
            <a:r>
              <a:rPr lang="en-US" cap="all"/>
              <a:t>Dynamische Systeme sind selbstorganisiert und funktionieren nur nach system-internen Regeln</a:t>
            </a:r>
          </a:p>
        </p:txBody>
      </p:sp>
      <p:pic>
        <p:nvPicPr>
          <p:cNvPr id="6" name="Inhaltsplatzhalter 5" descr="Ein Bild, das Mann enthält.&#10;&#10;Automatisch generierte Beschreibung">
            <a:extLst>
              <a:ext uri="{FF2B5EF4-FFF2-40B4-BE49-F238E27FC236}">
                <a16:creationId xmlns:a16="http://schemas.microsoft.com/office/drawing/2014/main" id="{FEBF589E-EA37-314E-83C1-F1A82179A868}"/>
              </a:ext>
            </a:extLst>
          </p:cNvPr>
          <p:cNvPicPr>
            <a:picLocks noGrp="1" noChangeAspect="1"/>
          </p:cNvPicPr>
          <p:nvPr>
            <p:ph sz="half" idx="1"/>
          </p:nvPr>
        </p:nvPicPr>
        <p:blipFill>
          <a:blip r:embed="rId4"/>
          <a:stretch>
            <a:fillRect/>
          </a:stretch>
        </p:blipFill>
        <p:spPr>
          <a:xfrm>
            <a:off x="643464" y="1289974"/>
            <a:ext cx="3997361" cy="426385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6210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37997-DD30-6D41-8F68-F60C453A5B11}"/>
              </a:ext>
            </a:extLst>
          </p:cNvPr>
          <p:cNvSpPr>
            <a:spLocks noGrp="1"/>
          </p:cNvSpPr>
          <p:nvPr>
            <p:ph type="title"/>
          </p:nvPr>
        </p:nvSpPr>
        <p:spPr/>
        <p:txBody>
          <a:bodyPr/>
          <a:lstStyle/>
          <a:p>
            <a:r>
              <a:rPr lang="de-DE"/>
              <a:t>Kontruktivismus</a:t>
            </a:r>
          </a:p>
        </p:txBody>
      </p:sp>
      <p:sp>
        <p:nvSpPr>
          <p:cNvPr id="3" name="Inhaltsplatzhalter 2">
            <a:extLst>
              <a:ext uri="{FF2B5EF4-FFF2-40B4-BE49-F238E27FC236}">
                <a16:creationId xmlns:a16="http://schemas.microsoft.com/office/drawing/2014/main" id="{8CFB3DE7-F3CE-534F-AB42-0C361FA392B0}"/>
              </a:ext>
            </a:extLst>
          </p:cNvPr>
          <p:cNvSpPr>
            <a:spLocks noGrp="1"/>
          </p:cNvSpPr>
          <p:nvPr>
            <p:ph idx="1"/>
          </p:nvPr>
        </p:nvSpPr>
        <p:spPr/>
        <p:txBody>
          <a:bodyPr>
            <a:normAutofit/>
          </a:bodyPr>
          <a:lstStyle/>
          <a:p>
            <a:r>
              <a:rPr lang="de-DE" sz="2800"/>
              <a:t>Heisenberg (Quantenphysik)</a:t>
            </a:r>
          </a:p>
          <a:p>
            <a:r>
              <a:rPr lang="de-DE" sz="2800"/>
              <a:t>Luhmann (Soziologie, Selbstreferenz und Geschlossenheit)</a:t>
            </a:r>
          </a:p>
          <a:p>
            <a:r>
              <a:rPr lang="de-DE" sz="2800"/>
              <a:t>Heinz von Foerster (Kybernetik, "Wahrheit ist die Erfindung eines Lügners.")</a:t>
            </a:r>
          </a:p>
          <a:p>
            <a:r>
              <a:rPr lang="de-DE" sz="2800"/>
              <a:t>Maturana/ Varela (Biologie, Konzept der "Viabilität", "Autopoiese")</a:t>
            </a:r>
          </a:p>
          <a:p>
            <a:r>
              <a:rPr lang="de-DE" sz="2800"/>
              <a:t>Ciompi (Neuropsychologie, Fühlen und Denken als Einheit)</a:t>
            </a:r>
          </a:p>
          <a:p>
            <a:endParaRPr lang="de-DE" sz="2800"/>
          </a:p>
        </p:txBody>
      </p:sp>
    </p:spTree>
    <p:extLst>
      <p:ext uri="{BB962C8B-B14F-4D97-AF65-F5344CB8AC3E}">
        <p14:creationId xmlns:p14="http://schemas.microsoft.com/office/powerpoint/2010/main" val="291142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054" name="Picture 72">
            <a:extLst>
              <a:ext uri="{FF2B5EF4-FFF2-40B4-BE49-F238E27FC236}">
                <a16:creationId xmlns:a16="http://schemas.microsoft.com/office/drawing/2014/main" id="{A53ED3FC-3BE8-4F1F-BEF1-74B1C7217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 name="Textplatzhalter 4">
            <a:extLst>
              <a:ext uri="{FF2B5EF4-FFF2-40B4-BE49-F238E27FC236}">
                <a16:creationId xmlns:a16="http://schemas.microsoft.com/office/drawing/2014/main" id="{1CBB5A7D-9DA6-5B44-A38E-303952E98B14}"/>
              </a:ext>
            </a:extLst>
          </p:cNvPr>
          <p:cNvSpPr>
            <a:spLocks noGrp="1"/>
          </p:cNvSpPr>
          <p:nvPr>
            <p:ph type="body" idx="1"/>
          </p:nvPr>
        </p:nvSpPr>
        <p:spPr>
          <a:xfrm>
            <a:off x="6400800" y="2251587"/>
            <a:ext cx="5147730" cy="3637935"/>
          </a:xfrm>
        </p:spPr>
        <p:txBody>
          <a:bodyPr vert="horz" lIns="91440" tIns="45720" rIns="91440" bIns="45720" rtlCol="0" anchor="ctr">
            <a:normAutofit/>
          </a:bodyPr>
          <a:lstStyle/>
          <a:p>
            <a:r>
              <a:rPr lang="en-US" sz="3200"/>
              <a:t>Du siehst die Welt nicht wie sie ist, du siehst die Welt so wie du bist.</a:t>
            </a:r>
            <a:br>
              <a:rPr lang="en-US" sz="3200"/>
            </a:br>
            <a:r>
              <a:rPr lang="en-US"/>
              <a:t>(Mooji)</a:t>
            </a:r>
          </a:p>
        </p:txBody>
      </p:sp>
      <p:pic>
        <p:nvPicPr>
          <p:cNvPr id="10" name="Picture 4">
            <a:extLst>
              <a:ext uri="{FF2B5EF4-FFF2-40B4-BE49-F238E27FC236}">
                <a16:creationId xmlns:a16="http://schemas.microsoft.com/office/drawing/2014/main" id="{27D4D8A5-A7EC-0145-9FA7-32A04439851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20136" y="639097"/>
            <a:ext cx="3504658" cy="525042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85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17F7527-5AC0-479A-B79F-9CF4634104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27" name="Rectangle 15">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7">
            <a:extLst>
              <a:ext uri="{FF2B5EF4-FFF2-40B4-BE49-F238E27FC236}">
                <a16:creationId xmlns:a16="http://schemas.microsoft.com/office/drawing/2014/main" id="{474A614D-6181-0A43-8066-253759F95D2E}"/>
              </a:ext>
            </a:extLst>
          </p:cNvPr>
          <p:cNvSpPr>
            <a:spLocks noGrp="1"/>
          </p:cNvSpPr>
          <p:nvPr>
            <p:ph type="title"/>
          </p:nvPr>
        </p:nvSpPr>
        <p:spPr>
          <a:xfrm>
            <a:off x="685799" y="1150076"/>
            <a:ext cx="3659389" cy="4557849"/>
          </a:xfrm>
        </p:spPr>
        <p:txBody>
          <a:bodyPr vert="horz" lIns="91440" tIns="45720" rIns="91440" bIns="45720" rtlCol="0" anchor="ctr">
            <a:normAutofit/>
          </a:bodyPr>
          <a:lstStyle/>
          <a:p>
            <a:pPr algn="r"/>
            <a:r>
              <a:rPr lang="en-US" sz="3600" cap="all"/>
              <a:t>Fazit</a:t>
            </a:r>
          </a:p>
        </p:txBody>
      </p:sp>
      <p:cxnSp>
        <p:nvCxnSpPr>
          <p:cNvPr id="28" name="Straight Connector 17">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platzhalter 8">
            <a:extLst>
              <a:ext uri="{FF2B5EF4-FFF2-40B4-BE49-F238E27FC236}">
                <a16:creationId xmlns:a16="http://schemas.microsoft.com/office/drawing/2014/main" id="{438882A0-8207-0845-8F1D-5A155892186A}"/>
              </a:ext>
            </a:extLst>
          </p:cNvPr>
          <p:cNvSpPr>
            <a:spLocks noGrp="1"/>
          </p:cNvSpPr>
          <p:nvPr>
            <p:ph type="body" idx="1"/>
          </p:nvPr>
        </p:nvSpPr>
        <p:spPr>
          <a:xfrm>
            <a:off x="4988658" y="1150076"/>
            <a:ext cx="6517543" cy="4557849"/>
          </a:xfrm>
        </p:spPr>
        <p:txBody>
          <a:bodyPr vert="horz" lIns="91440" tIns="45720" rIns="91440" bIns="45720" rtlCol="0" anchor="ctr">
            <a:normAutofit/>
          </a:bodyPr>
          <a:lstStyle/>
          <a:p>
            <a:r>
              <a:rPr lang="en-US" sz="2800"/>
              <a:t>Das Verständnis von Führung als Steuerung ist eine Illusion. </a:t>
            </a:r>
          </a:p>
          <a:p>
            <a:endParaRPr lang="en-US" sz="2800"/>
          </a:p>
          <a:p>
            <a:r>
              <a:rPr lang="en-US" sz="2800"/>
              <a:t>Die Steuerung von Unternehmen, Abteilungen, Teams, Unternehmen „von außen</a:t>
            </a:r>
            <a:r>
              <a:rPr lang="de-DE" sz="2800"/>
              <a:t>“</a:t>
            </a:r>
            <a:r>
              <a:rPr lang="en-US" sz="2800"/>
              <a:t> ist unmöglich.</a:t>
            </a:r>
          </a:p>
        </p:txBody>
      </p:sp>
    </p:spTree>
    <p:extLst>
      <p:ext uri="{BB962C8B-B14F-4D97-AF65-F5344CB8AC3E}">
        <p14:creationId xmlns:p14="http://schemas.microsoft.com/office/powerpoint/2010/main" val="344742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el 1">
            <a:extLst>
              <a:ext uri="{FF2B5EF4-FFF2-40B4-BE49-F238E27FC236}">
                <a16:creationId xmlns:a16="http://schemas.microsoft.com/office/drawing/2014/main" id="{F9B185C1-4778-3F41-B5C8-EE44595318A4}"/>
              </a:ext>
            </a:extLst>
          </p:cNvPr>
          <p:cNvSpPr>
            <a:spLocks noGrp="1"/>
          </p:cNvSpPr>
          <p:nvPr>
            <p:ph type="title"/>
          </p:nvPr>
        </p:nvSpPr>
        <p:spPr>
          <a:xfrm>
            <a:off x="643464" y="639097"/>
            <a:ext cx="4789678" cy="3746634"/>
          </a:xfrm>
        </p:spPr>
        <p:txBody>
          <a:bodyPr vert="horz" lIns="91440" tIns="45720" rIns="91440" bIns="45720" rtlCol="0" anchor="b">
            <a:normAutofit/>
          </a:bodyPr>
          <a:lstStyle/>
          <a:p>
            <a:pPr algn="r"/>
            <a:r>
              <a:rPr lang="en-US" sz="4800"/>
              <a:t>Und nun?</a:t>
            </a:r>
          </a:p>
        </p:txBody>
      </p:sp>
      <p:sp>
        <p:nvSpPr>
          <p:cNvPr id="3" name="Textplatzhalter 2">
            <a:extLst>
              <a:ext uri="{FF2B5EF4-FFF2-40B4-BE49-F238E27FC236}">
                <a16:creationId xmlns:a16="http://schemas.microsoft.com/office/drawing/2014/main" id="{5E2BA7B8-E87D-2A43-847F-74CDDC871A98}"/>
              </a:ext>
            </a:extLst>
          </p:cNvPr>
          <p:cNvSpPr>
            <a:spLocks noGrp="1"/>
          </p:cNvSpPr>
          <p:nvPr>
            <p:ph type="body" idx="1"/>
          </p:nvPr>
        </p:nvSpPr>
        <p:spPr>
          <a:xfrm>
            <a:off x="643464" y="4385732"/>
            <a:ext cx="4813437" cy="1838087"/>
          </a:xfrm>
        </p:spPr>
        <p:txBody>
          <a:bodyPr vert="horz" lIns="91440" tIns="45720" rIns="91440" bIns="45720" rtlCol="0" anchor="t">
            <a:normAutofit/>
          </a:bodyPr>
          <a:lstStyle/>
          <a:p>
            <a:pPr algn="r"/>
            <a:endParaRPr lang="en-US" sz="1800"/>
          </a:p>
        </p:txBody>
      </p:sp>
      <p:pic>
        <p:nvPicPr>
          <p:cNvPr id="1026" name="Picture 2" descr="Ein Bild, das Person, drinnen, Schlips, tragen enthält.&#10;&#10;Automatisch generierte Beschreibung">
            <a:extLst>
              <a:ext uri="{FF2B5EF4-FFF2-40B4-BE49-F238E27FC236}">
                <a16:creationId xmlns:a16="http://schemas.microsoft.com/office/drawing/2014/main" id="{1ACF18DC-E477-C742-86EC-2464117610D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76606" y="677104"/>
            <a:ext cx="5471927" cy="549942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44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8D22EF-1AE0-834C-BE76-AE163F9BEC30}"/>
              </a:ext>
            </a:extLst>
          </p:cNvPr>
          <p:cNvSpPr>
            <a:spLocks noGrp="1"/>
          </p:cNvSpPr>
          <p:nvPr>
            <p:ph type="title"/>
          </p:nvPr>
        </p:nvSpPr>
        <p:spPr/>
        <p:txBody>
          <a:bodyPr/>
          <a:lstStyle/>
          <a:p>
            <a:r>
              <a:rPr lang="de-DE"/>
              <a:t>Complex Adaptive Systems</a:t>
            </a:r>
          </a:p>
        </p:txBody>
      </p:sp>
      <p:sp>
        <p:nvSpPr>
          <p:cNvPr id="3" name="Rechteck 2">
            <a:extLst>
              <a:ext uri="{FF2B5EF4-FFF2-40B4-BE49-F238E27FC236}">
                <a16:creationId xmlns:a16="http://schemas.microsoft.com/office/drawing/2014/main" id="{3F6B6FF4-AE0B-434D-9F3D-6AAACB70ED23}"/>
              </a:ext>
            </a:extLst>
          </p:cNvPr>
          <p:cNvSpPr/>
          <p:nvPr/>
        </p:nvSpPr>
        <p:spPr>
          <a:xfrm>
            <a:off x="2353244" y="3244334"/>
            <a:ext cx="7485511" cy="523220"/>
          </a:xfrm>
          <a:prstGeom prst="rect">
            <a:avLst/>
          </a:prstGeom>
        </p:spPr>
        <p:txBody>
          <a:bodyPr wrap="none">
            <a:spAutoFit/>
          </a:bodyPr>
          <a:lstStyle/>
          <a:p>
            <a:r>
              <a:rPr lang="de-DE" sz="2800">
                <a:hlinkClick r:id="rId3"/>
              </a:rPr>
              <a:t>https://www.youtube.com/watch?v=GjwvsK-6640</a:t>
            </a:r>
            <a:endParaRPr lang="de-DE" sz="2800"/>
          </a:p>
        </p:txBody>
      </p:sp>
    </p:spTree>
    <p:extLst>
      <p:ext uri="{BB962C8B-B14F-4D97-AF65-F5344CB8AC3E}">
        <p14:creationId xmlns:p14="http://schemas.microsoft.com/office/powerpoint/2010/main" val="230826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FC7592-A9AF-E047-9FE6-B88D59A7B20E}"/>
              </a:ext>
            </a:extLst>
          </p:cNvPr>
          <p:cNvSpPr>
            <a:spLocks noGrp="1"/>
          </p:cNvSpPr>
          <p:nvPr>
            <p:ph type="title"/>
          </p:nvPr>
        </p:nvSpPr>
        <p:spPr/>
        <p:txBody>
          <a:bodyPr/>
          <a:lstStyle/>
          <a:p>
            <a:r>
              <a:rPr lang="de-DE"/>
              <a:t>Complex Adaptive Systems</a:t>
            </a:r>
          </a:p>
        </p:txBody>
      </p:sp>
      <p:sp>
        <p:nvSpPr>
          <p:cNvPr id="3" name="Inhaltsplatzhalter 2">
            <a:extLst>
              <a:ext uri="{FF2B5EF4-FFF2-40B4-BE49-F238E27FC236}">
                <a16:creationId xmlns:a16="http://schemas.microsoft.com/office/drawing/2014/main" id="{46E603F6-BF59-6B47-B1F4-598643CA051D}"/>
              </a:ext>
            </a:extLst>
          </p:cNvPr>
          <p:cNvSpPr>
            <a:spLocks noGrp="1"/>
          </p:cNvSpPr>
          <p:nvPr>
            <p:ph idx="1"/>
          </p:nvPr>
        </p:nvSpPr>
        <p:spPr/>
        <p:txBody>
          <a:bodyPr>
            <a:noAutofit/>
          </a:bodyPr>
          <a:lstStyle/>
          <a:p>
            <a:r>
              <a:rPr lang="de-DE" sz="2800"/>
              <a:t>Funktionieren nach (meist wenigen) einfachen Regeln</a:t>
            </a:r>
          </a:p>
          <a:p>
            <a:r>
              <a:rPr lang="de-DE" sz="2800"/>
              <a:t>Die Regeln sind für einen Außenstehenden nicht einfach zu erkennen</a:t>
            </a:r>
          </a:p>
          <a:p>
            <a:r>
              <a:rPr lang="de-DE" sz="2800"/>
              <a:t>Es gibt stabile Zustände (Attraktoren) und instabile Zustände (meist beim Übergang von einem stabilen Zustand in einen anderen)</a:t>
            </a:r>
          </a:p>
        </p:txBody>
      </p:sp>
    </p:spTree>
    <p:extLst>
      <p:ext uri="{BB962C8B-B14F-4D97-AF65-F5344CB8AC3E}">
        <p14:creationId xmlns:p14="http://schemas.microsoft.com/office/powerpoint/2010/main" val="141581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66764D-95BF-3D42-A007-371BE41E8763}"/>
              </a:ext>
            </a:extLst>
          </p:cNvPr>
          <p:cNvSpPr>
            <a:spLocks noGrp="1"/>
          </p:cNvSpPr>
          <p:nvPr>
            <p:ph type="title"/>
          </p:nvPr>
        </p:nvSpPr>
        <p:spPr/>
        <p:txBody>
          <a:bodyPr/>
          <a:lstStyle/>
          <a:p>
            <a:r>
              <a:rPr lang="de-DE"/>
              <a:t>Adaption in der Psychologie</a:t>
            </a:r>
          </a:p>
        </p:txBody>
      </p:sp>
      <p:sp>
        <p:nvSpPr>
          <p:cNvPr id="3" name="Inhaltsplatzhalter 2">
            <a:extLst>
              <a:ext uri="{FF2B5EF4-FFF2-40B4-BE49-F238E27FC236}">
                <a16:creationId xmlns:a16="http://schemas.microsoft.com/office/drawing/2014/main" id="{C7D10D52-D7CF-F04B-9A20-8A7062551AC6}"/>
              </a:ext>
            </a:extLst>
          </p:cNvPr>
          <p:cNvSpPr>
            <a:spLocks noGrp="1"/>
          </p:cNvSpPr>
          <p:nvPr>
            <p:ph idx="1"/>
          </p:nvPr>
        </p:nvSpPr>
        <p:spPr/>
        <p:txBody>
          <a:bodyPr>
            <a:noAutofit/>
          </a:bodyPr>
          <a:lstStyle/>
          <a:p>
            <a:r>
              <a:rPr lang="de-DE" sz="2800"/>
              <a:t>Watzlawick (Kommunikationstheorie)</a:t>
            </a:r>
          </a:p>
          <a:p>
            <a:r>
              <a:rPr lang="de-DE" sz="2800"/>
              <a:t>„Mailänder Schule“ (Psychotherapie, Familientherapie)</a:t>
            </a:r>
          </a:p>
          <a:p>
            <a:r>
              <a:rPr lang="de-DE" sz="2800"/>
              <a:t>Jede Handlung bzw. Kommunikation ist </a:t>
            </a:r>
            <a:r>
              <a:rPr lang="de-DE" sz="2800" i="1"/>
              <a:t>sinn</a:t>
            </a:r>
            <a:r>
              <a:rPr lang="de-DE" sz="2800" b="1" i="1"/>
              <a:t>-</a:t>
            </a:r>
            <a:r>
              <a:rPr lang="de-DE" sz="2800"/>
              <a:t>voll für das Überleben des Systems (Familie, Team, Unternehmen, Gesellschaft, ...)</a:t>
            </a:r>
          </a:p>
        </p:txBody>
      </p:sp>
    </p:spTree>
    <p:extLst>
      <p:ext uri="{BB962C8B-B14F-4D97-AF65-F5344CB8AC3E}">
        <p14:creationId xmlns:p14="http://schemas.microsoft.com/office/powerpoint/2010/main" val="1117668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2B6911-A455-9349-81EF-9B44B6BD5083}"/>
              </a:ext>
            </a:extLst>
          </p:cNvPr>
          <p:cNvSpPr>
            <a:spLocks noGrp="1"/>
          </p:cNvSpPr>
          <p:nvPr>
            <p:ph type="title"/>
          </p:nvPr>
        </p:nvSpPr>
        <p:spPr/>
        <p:txBody>
          <a:bodyPr/>
          <a:lstStyle/>
          <a:p>
            <a:r>
              <a:rPr lang="de-DE"/>
              <a:t>Konsequenzen</a:t>
            </a:r>
          </a:p>
        </p:txBody>
      </p:sp>
      <p:sp>
        <p:nvSpPr>
          <p:cNvPr id="3" name="Inhaltsplatzhalter 2">
            <a:extLst>
              <a:ext uri="{FF2B5EF4-FFF2-40B4-BE49-F238E27FC236}">
                <a16:creationId xmlns:a16="http://schemas.microsoft.com/office/drawing/2014/main" id="{0DCB9879-5563-214B-8895-2084AFBA4410}"/>
              </a:ext>
            </a:extLst>
          </p:cNvPr>
          <p:cNvSpPr>
            <a:spLocks noGrp="1"/>
          </p:cNvSpPr>
          <p:nvPr>
            <p:ph idx="1"/>
          </p:nvPr>
        </p:nvSpPr>
        <p:spPr/>
        <p:txBody>
          <a:bodyPr>
            <a:noAutofit/>
          </a:bodyPr>
          <a:lstStyle/>
          <a:p>
            <a:pPr marL="342900" indent="-342900">
              <a:buFont typeface="+mj-lt"/>
              <a:buAutoNum type="arabicPeriod"/>
            </a:pPr>
            <a:r>
              <a:rPr lang="de-DE" sz="2400"/>
              <a:t>Wenn Du ein System „verstehen“ willst, musst Du die Regeln herausfinden, nach denen es funktioniert.</a:t>
            </a:r>
          </a:p>
          <a:p>
            <a:pPr marL="342900" indent="-342900">
              <a:buFont typeface="+mj-lt"/>
              <a:buAutoNum type="arabicPeriod"/>
            </a:pPr>
            <a:r>
              <a:rPr lang="de-DE" sz="2400"/>
              <a:t>Wenn Du erreichen willst, dass sich ein System verändert, musst Du die Regeln transparent machen und „Störungen“ einführen (neue Regeln, geänderte Regeln).</a:t>
            </a:r>
          </a:p>
          <a:p>
            <a:pPr marL="342900" indent="-342900">
              <a:buFont typeface="+mj-lt"/>
              <a:buAutoNum type="arabicPeriod"/>
            </a:pPr>
            <a:r>
              <a:rPr lang="de-DE" sz="2400"/>
              <a:t>Soziale Systeme durchlaufen instabile Zustände, streben jedoch meist wieder stabile Zustände an.</a:t>
            </a:r>
          </a:p>
        </p:txBody>
      </p:sp>
    </p:spTree>
    <p:extLst>
      <p:ext uri="{BB962C8B-B14F-4D97-AF65-F5344CB8AC3E}">
        <p14:creationId xmlns:p14="http://schemas.microsoft.com/office/powerpoint/2010/main" val="2593210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2B6911-A455-9349-81EF-9B44B6BD5083}"/>
              </a:ext>
            </a:extLst>
          </p:cNvPr>
          <p:cNvSpPr>
            <a:spLocks noGrp="1"/>
          </p:cNvSpPr>
          <p:nvPr>
            <p:ph type="title"/>
          </p:nvPr>
        </p:nvSpPr>
        <p:spPr/>
        <p:txBody>
          <a:bodyPr/>
          <a:lstStyle/>
          <a:p>
            <a:r>
              <a:rPr lang="de-DE"/>
              <a:t>Konsequenzen</a:t>
            </a:r>
          </a:p>
        </p:txBody>
      </p:sp>
      <p:sp>
        <p:nvSpPr>
          <p:cNvPr id="3" name="Inhaltsplatzhalter 2">
            <a:extLst>
              <a:ext uri="{FF2B5EF4-FFF2-40B4-BE49-F238E27FC236}">
                <a16:creationId xmlns:a16="http://schemas.microsoft.com/office/drawing/2014/main" id="{0DCB9879-5563-214B-8895-2084AFBA4410}"/>
              </a:ext>
            </a:extLst>
          </p:cNvPr>
          <p:cNvSpPr>
            <a:spLocks noGrp="1"/>
          </p:cNvSpPr>
          <p:nvPr>
            <p:ph idx="1"/>
          </p:nvPr>
        </p:nvSpPr>
        <p:spPr/>
        <p:txBody>
          <a:bodyPr>
            <a:noAutofit/>
          </a:bodyPr>
          <a:lstStyle/>
          <a:p>
            <a:pPr marL="342900" indent="-342900">
              <a:buFont typeface="+mj-lt"/>
              <a:buAutoNum type="arabicPeriod" startAt="4"/>
            </a:pPr>
            <a:r>
              <a:rPr lang="de-DE" sz="2400"/>
              <a:t>Du kannst nicht vorhersagen, was passieren wird, wenn Du die Regeln veränderst.</a:t>
            </a:r>
          </a:p>
          <a:p>
            <a:pPr marL="800100" lvl="1" indent="-342900">
              <a:buFont typeface="+mj-lt"/>
              <a:buAutoNum type="alphaLcParenR"/>
            </a:pPr>
            <a:r>
              <a:rPr lang="de-DE" sz="2400"/>
              <a:t>Du kannst Hypothesen anstellen, was passieren wird. </a:t>
            </a:r>
          </a:p>
          <a:p>
            <a:pPr marL="800100" lvl="1" indent="-342900">
              <a:buFont typeface="+mj-lt"/>
              <a:buAutoNum type="alphaLcParenR"/>
            </a:pPr>
            <a:r>
              <a:rPr lang="de-DE" sz="2400"/>
              <a:t>Du kannst Metriken erheben, um die Hypothese zu überprüfen („Viabilität“).</a:t>
            </a:r>
          </a:p>
          <a:p>
            <a:pPr marL="800100" lvl="1" indent="-342900">
              <a:buFont typeface="+mj-lt"/>
              <a:buAutoNum type="alphaLcParenR"/>
            </a:pPr>
            <a:r>
              <a:rPr lang="de-DE" sz="2400"/>
              <a:t>Du kannst weitere Interventionen vornehmen, wenn sich die Hypothesen als falsch herausstellen („Inspect and Adapt“). </a:t>
            </a:r>
          </a:p>
          <a:p>
            <a:pPr marL="342900" indent="-342900">
              <a:buFont typeface="+mj-lt"/>
              <a:buAutoNum type="arabicPeriod" startAt="4"/>
            </a:pPr>
            <a:r>
              <a:rPr lang="de-DE" sz="2400"/>
              <a:t>Starke, dirigistische Eingriffe in ein System können zum Kollaps des Systems führen - es „funktioniert“ nicht mehr.</a:t>
            </a:r>
          </a:p>
        </p:txBody>
      </p:sp>
    </p:spTree>
    <p:extLst>
      <p:ext uri="{BB962C8B-B14F-4D97-AF65-F5344CB8AC3E}">
        <p14:creationId xmlns:p14="http://schemas.microsoft.com/office/powerpoint/2010/main" val="4131140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17231FB-BA76-A74B-9EA7-D8FA2DA1A8B6}"/>
              </a:ext>
            </a:extLst>
          </p:cNvPr>
          <p:cNvSpPr/>
          <p:nvPr/>
        </p:nvSpPr>
        <p:spPr>
          <a:xfrm>
            <a:off x="2161775" y="2890391"/>
            <a:ext cx="7868450" cy="1446550"/>
          </a:xfrm>
          <a:prstGeom prst="rect">
            <a:avLst/>
          </a:prstGeom>
        </p:spPr>
        <p:txBody>
          <a:bodyPr wrap="square">
            <a:spAutoFit/>
          </a:bodyPr>
          <a:lstStyle/>
          <a:p>
            <a:pPr algn="ctr"/>
            <a:r>
              <a:rPr lang="de-DE" sz="4400"/>
              <a:t>Intervention ist daher mit großer Verantwortung verbunden.</a:t>
            </a:r>
          </a:p>
        </p:txBody>
      </p:sp>
    </p:spTree>
    <p:extLst>
      <p:ext uri="{BB962C8B-B14F-4D97-AF65-F5344CB8AC3E}">
        <p14:creationId xmlns:p14="http://schemas.microsoft.com/office/powerpoint/2010/main" val="1969032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17231FB-BA76-A74B-9EA7-D8FA2DA1A8B6}"/>
              </a:ext>
            </a:extLst>
          </p:cNvPr>
          <p:cNvSpPr/>
          <p:nvPr/>
        </p:nvSpPr>
        <p:spPr>
          <a:xfrm>
            <a:off x="2161775" y="2367171"/>
            <a:ext cx="7868450" cy="2123658"/>
          </a:xfrm>
          <a:prstGeom prst="rect">
            <a:avLst/>
          </a:prstGeom>
        </p:spPr>
        <p:txBody>
          <a:bodyPr wrap="square">
            <a:spAutoFit/>
          </a:bodyPr>
          <a:lstStyle/>
          <a:p>
            <a:pPr algn="ctr"/>
            <a:r>
              <a:rPr lang="de-DE" sz="4400"/>
              <a:t>Wann habt Ihr schon einmal Erfahrungen gemacht, die zu den eben genannten Thesen passen?</a:t>
            </a:r>
          </a:p>
        </p:txBody>
      </p:sp>
    </p:spTree>
    <p:extLst>
      <p:ext uri="{BB962C8B-B14F-4D97-AF65-F5344CB8AC3E}">
        <p14:creationId xmlns:p14="http://schemas.microsoft.com/office/powerpoint/2010/main" val="18599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27B7E7-F876-164D-8C6D-4EB3210DFB8C}"/>
              </a:ext>
            </a:extLst>
          </p:cNvPr>
          <p:cNvSpPr>
            <a:spLocks noGrp="1"/>
          </p:cNvSpPr>
          <p:nvPr>
            <p:ph type="title"/>
          </p:nvPr>
        </p:nvSpPr>
        <p:spPr/>
        <p:txBody>
          <a:bodyPr/>
          <a:lstStyle/>
          <a:p>
            <a:r>
              <a:rPr lang="de-DE" i="1" dirty="0">
                <a:latin typeface="Arial" pitchFamily="34" charset="0"/>
                <a:cs typeface="Arial" pitchFamily="34" charset="0"/>
              </a:rPr>
              <a:t>Systemische Grundlagen I</a:t>
            </a:r>
            <a:endParaRPr lang="de-DE"/>
          </a:p>
        </p:txBody>
      </p:sp>
      <p:sp>
        <p:nvSpPr>
          <p:cNvPr id="3" name="Inhaltsplatzhalter 2">
            <a:extLst>
              <a:ext uri="{FF2B5EF4-FFF2-40B4-BE49-F238E27FC236}">
                <a16:creationId xmlns:a16="http://schemas.microsoft.com/office/drawing/2014/main" id="{0A5C646A-284D-F64E-827B-90DF1FFDB89C}"/>
              </a:ext>
            </a:extLst>
          </p:cNvPr>
          <p:cNvSpPr>
            <a:spLocks noGrp="1"/>
          </p:cNvSpPr>
          <p:nvPr>
            <p:ph idx="1"/>
          </p:nvPr>
        </p:nvSpPr>
        <p:spPr/>
        <p:txBody>
          <a:bodyPr>
            <a:normAutofit/>
          </a:bodyPr>
          <a:lstStyle/>
          <a:p>
            <a:pPr marL="0" indent="0">
              <a:buNone/>
            </a:pPr>
            <a:r>
              <a:rPr lang="de-DE" sz="2400"/>
              <a:t>Wirklichkeitskonstruktive Perspektive</a:t>
            </a:r>
          </a:p>
          <a:p>
            <a:r>
              <a:rPr lang="de-DE" sz="2400"/>
              <a:t>Jeder Mensch konstruiert seine subjektive Wirklichkeit, auch das Erleben von Problemen oder Lösungen.</a:t>
            </a:r>
          </a:p>
          <a:p>
            <a:r>
              <a:rPr lang="de-DE" sz="2400"/>
              <a:t>Unsere mentalen Modelle und situative Aufmerksamkeitsfokussierung bestimmen unser Erleben und Empfinden.</a:t>
            </a:r>
          </a:p>
          <a:p>
            <a:r>
              <a:rPr lang="de-DE" sz="2400"/>
              <a:t>Wie wir über ein Problem sprechen, beeinflusst unseren Zugang zu Lösungen. </a:t>
            </a:r>
          </a:p>
          <a:p>
            <a:endParaRPr lang="de-DE" sz="2400"/>
          </a:p>
        </p:txBody>
      </p:sp>
    </p:spTree>
    <p:extLst>
      <p:ext uri="{BB962C8B-B14F-4D97-AF65-F5344CB8AC3E}">
        <p14:creationId xmlns:p14="http://schemas.microsoft.com/office/powerpoint/2010/main" val="2798036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27B7E7-F876-164D-8C6D-4EB3210DFB8C}"/>
              </a:ext>
            </a:extLst>
          </p:cNvPr>
          <p:cNvSpPr>
            <a:spLocks noGrp="1"/>
          </p:cNvSpPr>
          <p:nvPr>
            <p:ph type="title"/>
          </p:nvPr>
        </p:nvSpPr>
        <p:spPr/>
        <p:txBody>
          <a:bodyPr/>
          <a:lstStyle/>
          <a:p>
            <a:r>
              <a:rPr lang="de-DE" i="1" dirty="0">
                <a:latin typeface="Arial" pitchFamily="34" charset="0"/>
                <a:cs typeface="Arial" pitchFamily="34" charset="0"/>
              </a:rPr>
              <a:t>Systemische Grundlagen II</a:t>
            </a:r>
            <a:endParaRPr lang="de-DE"/>
          </a:p>
        </p:txBody>
      </p:sp>
      <p:sp>
        <p:nvSpPr>
          <p:cNvPr id="3" name="Inhaltsplatzhalter 2">
            <a:extLst>
              <a:ext uri="{FF2B5EF4-FFF2-40B4-BE49-F238E27FC236}">
                <a16:creationId xmlns:a16="http://schemas.microsoft.com/office/drawing/2014/main" id="{0A5C646A-284D-F64E-827B-90DF1FFDB89C}"/>
              </a:ext>
            </a:extLst>
          </p:cNvPr>
          <p:cNvSpPr>
            <a:spLocks noGrp="1"/>
          </p:cNvSpPr>
          <p:nvPr>
            <p:ph idx="1"/>
          </p:nvPr>
        </p:nvSpPr>
        <p:spPr/>
        <p:txBody>
          <a:bodyPr>
            <a:normAutofit/>
          </a:bodyPr>
          <a:lstStyle/>
          <a:p>
            <a:pPr marL="0" indent="0">
              <a:buNone/>
            </a:pPr>
            <a:r>
              <a:rPr lang="de-DE" sz="2400" dirty="0">
                <a:latin typeface="Arial" pitchFamily="34" charset="0"/>
                <a:cs typeface="Arial" pitchFamily="34" charset="0"/>
              </a:rPr>
              <a:t>Beziehungsorientierte</a:t>
            </a:r>
            <a:r>
              <a:rPr lang="de-DE" sz="2400"/>
              <a:t> Perspektive</a:t>
            </a:r>
          </a:p>
          <a:p>
            <a:r>
              <a:rPr lang="de-DE" sz="2400"/>
              <a:t>Verhalten, Probleme, Lösungen sind eingebunden in einen Beziehungskontext in Zeit, Raum und Interaktion.</a:t>
            </a:r>
          </a:p>
          <a:p>
            <a:r>
              <a:rPr lang="de-DE" sz="2400"/>
              <a:t>Die Aktivierung von Ressourcen und Kompetenzen ist abhängig von Kommunikation, Feedback und Einbettung im Alltag. </a:t>
            </a:r>
          </a:p>
          <a:p>
            <a:r>
              <a:rPr lang="de-DE" sz="2400"/>
              <a:t>Die individuelle Haltung gegenüber dem „System“ entscheidet über den Umgang mit dem „System“. </a:t>
            </a:r>
          </a:p>
          <a:p>
            <a:endParaRPr lang="de-DE" sz="2400"/>
          </a:p>
        </p:txBody>
      </p:sp>
    </p:spTree>
    <p:extLst>
      <p:ext uri="{BB962C8B-B14F-4D97-AF65-F5344CB8AC3E}">
        <p14:creationId xmlns:p14="http://schemas.microsoft.com/office/powerpoint/2010/main" val="4200144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0730A8-9D92-B742-8FEB-C31E68577802}"/>
              </a:ext>
            </a:extLst>
          </p:cNvPr>
          <p:cNvSpPr>
            <a:spLocks noGrp="1"/>
          </p:cNvSpPr>
          <p:nvPr>
            <p:ph type="title"/>
          </p:nvPr>
        </p:nvSpPr>
        <p:spPr/>
        <p:txBody>
          <a:bodyPr/>
          <a:lstStyle/>
          <a:p>
            <a:r>
              <a:rPr lang="de-DE" i="1" dirty="0">
                <a:latin typeface="Arial" pitchFamily="34" charset="0"/>
                <a:cs typeface="Arial" pitchFamily="34" charset="0"/>
              </a:rPr>
              <a:t>Paradigmen systemischen Handelns und Denkens</a:t>
            </a:r>
          </a:p>
        </p:txBody>
      </p:sp>
      <p:grpSp>
        <p:nvGrpSpPr>
          <p:cNvPr id="14" name="Gruppieren 13">
            <a:extLst>
              <a:ext uri="{FF2B5EF4-FFF2-40B4-BE49-F238E27FC236}">
                <a16:creationId xmlns:a16="http://schemas.microsoft.com/office/drawing/2014/main" id="{05980B3C-3257-E942-8CB2-A23492CACC4F}"/>
              </a:ext>
            </a:extLst>
          </p:cNvPr>
          <p:cNvGrpSpPr/>
          <p:nvPr/>
        </p:nvGrpSpPr>
        <p:grpSpPr>
          <a:xfrm>
            <a:off x="7345636" y="1981068"/>
            <a:ext cx="3600400" cy="1087161"/>
            <a:chOff x="4427984" y="2204864"/>
            <a:chExt cx="3600400" cy="1087161"/>
          </a:xfrm>
        </p:grpSpPr>
        <p:sp>
          <p:nvSpPr>
            <p:cNvPr id="7" name="Textfeld 6">
              <a:extLst>
                <a:ext uri="{FF2B5EF4-FFF2-40B4-BE49-F238E27FC236}">
                  <a16:creationId xmlns:a16="http://schemas.microsoft.com/office/drawing/2014/main" id="{901D427E-4AB5-E041-ACB4-07EB65A65AFE}"/>
                </a:ext>
              </a:extLst>
            </p:cNvPr>
            <p:cNvSpPr txBox="1"/>
            <p:nvPr/>
          </p:nvSpPr>
          <p:spPr>
            <a:xfrm>
              <a:off x="4499992" y="2422629"/>
              <a:ext cx="3456384" cy="646331"/>
            </a:xfrm>
            <a:prstGeom prst="rect">
              <a:avLst/>
            </a:prstGeom>
            <a:noFill/>
          </p:spPr>
          <p:txBody>
            <a:bodyPr wrap="square" rtlCol="0">
              <a:spAutoFit/>
            </a:bodyPr>
            <a:lstStyle/>
            <a:p>
              <a:pPr algn="ctr"/>
              <a:r>
                <a:rPr lang="de-DE" dirty="0">
                  <a:solidFill>
                    <a:srgbClr val="009900"/>
                  </a:solidFill>
                  <a:latin typeface="Arial" pitchFamily="34" charset="0"/>
                  <a:cs typeface="Arial" pitchFamily="34" charset="0"/>
                </a:rPr>
                <a:t>zirkuläres Denken </a:t>
              </a:r>
            </a:p>
            <a:p>
              <a:pPr algn="ctr"/>
              <a:r>
                <a:rPr lang="de-DE" dirty="0">
                  <a:solidFill>
                    <a:srgbClr val="009900"/>
                  </a:solidFill>
                  <a:latin typeface="Arial" pitchFamily="34" charset="0"/>
                  <a:cs typeface="Arial" pitchFamily="34" charset="0"/>
                </a:rPr>
                <a:t>(vs. linear-kausales Denken)</a:t>
              </a:r>
            </a:p>
          </p:txBody>
        </p:sp>
        <p:sp>
          <p:nvSpPr>
            <p:cNvPr id="8" name="Diagonal liegende Ecken des Rechtecks abrunden 7">
              <a:extLst>
                <a:ext uri="{FF2B5EF4-FFF2-40B4-BE49-F238E27FC236}">
                  <a16:creationId xmlns:a16="http://schemas.microsoft.com/office/drawing/2014/main" id="{9E40847E-AD4A-C94B-B8F6-D1C87CBC108C}"/>
                </a:ext>
              </a:extLst>
            </p:cNvPr>
            <p:cNvSpPr/>
            <p:nvPr/>
          </p:nvSpPr>
          <p:spPr>
            <a:xfrm>
              <a:off x="4427984" y="2204864"/>
              <a:ext cx="3600400" cy="1087161"/>
            </a:xfrm>
            <a:prstGeom prst="round2Diag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3" name="Gruppieren 12">
            <a:extLst>
              <a:ext uri="{FF2B5EF4-FFF2-40B4-BE49-F238E27FC236}">
                <a16:creationId xmlns:a16="http://schemas.microsoft.com/office/drawing/2014/main" id="{BCEBD435-22D9-DF4D-8ACB-8B3C2788192C}"/>
              </a:ext>
            </a:extLst>
          </p:cNvPr>
          <p:cNvGrpSpPr/>
          <p:nvPr/>
        </p:nvGrpSpPr>
        <p:grpSpPr>
          <a:xfrm>
            <a:off x="870628" y="2441788"/>
            <a:ext cx="2656354" cy="864096"/>
            <a:chOff x="870628" y="2441788"/>
            <a:chExt cx="2656354" cy="864096"/>
          </a:xfrm>
        </p:grpSpPr>
        <p:sp>
          <p:nvSpPr>
            <p:cNvPr id="5" name="Diagonal liegende Ecken des Rechtecks abrunden 4">
              <a:extLst>
                <a:ext uri="{FF2B5EF4-FFF2-40B4-BE49-F238E27FC236}">
                  <a16:creationId xmlns:a16="http://schemas.microsoft.com/office/drawing/2014/main" id="{D9BD7B41-202B-4D47-894F-0C94859E6155}"/>
                </a:ext>
              </a:extLst>
            </p:cNvPr>
            <p:cNvSpPr/>
            <p:nvPr/>
          </p:nvSpPr>
          <p:spPr>
            <a:xfrm>
              <a:off x="870628" y="2441788"/>
              <a:ext cx="2656354" cy="864096"/>
            </a:xfrm>
            <a:prstGeom prst="round2DiagRect">
              <a:avLst/>
            </a:prstGeom>
            <a:no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5CACF53A-2607-5E47-8D3A-01E620D3A1BF}"/>
                </a:ext>
              </a:extLst>
            </p:cNvPr>
            <p:cNvSpPr txBox="1"/>
            <p:nvPr/>
          </p:nvSpPr>
          <p:spPr>
            <a:xfrm>
              <a:off x="1042706" y="2689170"/>
              <a:ext cx="2484276" cy="369332"/>
            </a:xfrm>
            <a:prstGeom prst="rect">
              <a:avLst/>
            </a:prstGeom>
            <a:noFill/>
          </p:spPr>
          <p:txBody>
            <a:bodyPr wrap="square" rtlCol="0">
              <a:spAutoFit/>
            </a:bodyPr>
            <a:lstStyle/>
            <a:p>
              <a:r>
                <a:rPr lang="de-DE" dirty="0">
                  <a:solidFill>
                    <a:srgbClr val="FF6600"/>
                  </a:solidFill>
                  <a:latin typeface="Arial" pitchFamily="34" charset="0"/>
                  <a:cs typeface="Arial" pitchFamily="34" charset="0"/>
                </a:rPr>
                <a:t>Hypothesenbildung </a:t>
              </a:r>
            </a:p>
          </p:txBody>
        </p:sp>
      </p:grpSp>
      <p:grpSp>
        <p:nvGrpSpPr>
          <p:cNvPr id="12" name="Gruppieren 11">
            <a:extLst>
              <a:ext uri="{FF2B5EF4-FFF2-40B4-BE49-F238E27FC236}">
                <a16:creationId xmlns:a16="http://schemas.microsoft.com/office/drawing/2014/main" id="{83F99ACE-59E0-3940-BAD3-7A320D15A73A}"/>
              </a:ext>
            </a:extLst>
          </p:cNvPr>
          <p:cNvGrpSpPr/>
          <p:nvPr/>
        </p:nvGrpSpPr>
        <p:grpSpPr>
          <a:xfrm>
            <a:off x="4883932" y="3437335"/>
            <a:ext cx="2800370" cy="1002477"/>
            <a:chOff x="1115616" y="3140968"/>
            <a:chExt cx="2800370" cy="1002477"/>
          </a:xfrm>
        </p:grpSpPr>
        <p:sp>
          <p:nvSpPr>
            <p:cNvPr id="10" name="Textfeld 9">
              <a:extLst>
                <a:ext uri="{FF2B5EF4-FFF2-40B4-BE49-F238E27FC236}">
                  <a16:creationId xmlns:a16="http://schemas.microsoft.com/office/drawing/2014/main" id="{98640863-DF17-264D-AAC6-EB803EE46C0F}"/>
                </a:ext>
              </a:extLst>
            </p:cNvPr>
            <p:cNvSpPr txBox="1"/>
            <p:nvPr/>
          </p:nvSpPr>
          <p:spPr>
            <a:xfrm>
              <a:off x="1259632" y="3284984"/>
              <a:ext cx="2484276" cy="646331"/>
            </a:xfrm>
            <a:prstGeom prst="rect">
              <a:avLst/>
            </a:prstGeom>
            <a:noFill/>
          </p:spPr>
          <p:txBody>
            <a:bodyPr wrap="square" rtlCol="0">
              <a:spAutoFit/>
            </a:bodyPr>
            <a:lstStyle/>
            <a:p>
              <a:pPr algn="ctr"/>
              <a:r>
                <a:rPr lang="de-DE" dirty="0">
                  <a:solidFill>
                    <a:srgbClr val="0099FF"/>
                  </a:solidFill>
                  <a:latin typeface="Arial" pitchFamily="34" charset="0"/>
                  <a:cs typeface="Arial" pitchFamily="34" charset="0"/>
                </a:rPr>
                <a:t>Ressourcen- &amp; Lösungsorientierung</a:t>
              </a:r>
            </a:p>
          </p:txBody>
        </p:sp>
        <p:sp>
          <p:nvSpPr>
            <p:cNvPr id="11" name="Diagonal liegende Ecken des Rechtecks abrunden 10">
              <a:extLst>
                <a:ext uri="{FF2B5EF4-FFF2-40B4-BE49-F238E27FC236}">
                  <a16:creationId xmlns:a16="http://schemas.microsoft.com/office/drawing/2014/main" id="{8F7C81AF-8FC1-2A43-9538-3FB6C64DF4B3}"/>
                </a:ext>
              </a:extLst>
            </p:cNvPr>
            <p:cNvSpPr/>
            <p:nvPr/>
          </p:nvSpPr>
          <p:spPr>
            <a:xfrm>
              <a:off x="1115616" y="3140968"/>
              <a:ext cx="2800370" cy="1002477"/>
            </a:xfrm>
            <a:prstGeom prst="round2Diag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7" name="Gruppieren 16">
            <a:extLst>
              <a:ext uri="{FF2B5EF4-FFF2-40B4-BE49-F238E27FC236}">
                <a16:creationId xmlns:a16="http://schemas.microsoft.com/office/drawing/2014/main" id="{5F3C9498-B875-9C44-9307-208DEC7A6050}"/>
              </a:ext>
            </a:extLst>
          </p:cNvPr>
          <p:cNvGrpSpPr/>
          <p:nvPr/>
        </p:nvGrpSpPr>
        <p:grpSpPr>
          <a:xfrm>
            <a:off x="7345636" y="5040198"/>
            <a:ext cx="2656354" cy="864096"/>
            <a:chOff x="4968044" y="4221088"/>
            <a:chExt cx="2656354" cy="864096"/>
          </a:xfrm>
        </p:grpSpPr>
        <p:sp>
          <p:nvSpPr>
            <p:cNvPr id="15" name="Textfeld 14">
              <a:extLst>
                <a:ext uri="{FF2B5EF4-FFF2-40B4-BE49-F238E27FC236}">
                  <a16:creationId xmlns:a16="http://schemas.microsoft.com/office/drawing/2014/main" id="{D43F73CE-4A73-5C44-AD10-3A11282CF494}"/>
                </a:ext>
              </a:extLst>
            </p:cNvPr>
            <p:cNvSpPr txBox="1"/>
            <p:nvPr/>
          </p:nvSpPr>
          <p:spPr>
            <a:xfrm>
              <a:off x="5076056" y="4366845"/>
              <a:ext cx="2484276" cy="646331"/>
            </a:xfrm>
            <a:prstGeom prst="rect">
              <a:avLst/>
            </a:prstGeom>
            <a:noFill/>
          </p:spPr>
          <p:txBody>
            <a:bodyPr wrap="square" rtlCol="0">
              <a:spAutoFit/>
            </a:bodyPr>
            <a:lstStyle/>
            <a:p>
              <a:pPr algn="ctr"/>
              <a:r>
                <a:rPr lang="de-DE" dirty="0">
                  <a:solidFill>
                    <a:srgbClr val="FF0000"/>
                  </a:solidFill>
                  <a:latin typeface="Arial" pitchFamily="34" charset="0"/>
                  <a:cs typeface="Arial" pitchFamily="34" charset="0"/>
                </a:rPr>
                <a:t>Impulse zur Irritation</a:t>
              </a:r>
            </a:p>
            <a:p>
              <a:pPr algn="ctr"/>
              <a:r>
                <a:rPr lang="de-DE" dirty="0">
                  <a:solidFill>
                    <a:srgbClr val="FF0000"/>
                  </a:solidFill>
                  <a:latin typeface="Arial" pitchFamily="34" charset="0"/>
                  <a:cs typeface="Arial" pitchFamily="34" charset="0"/>
                </a:rPr>
                <a:t>(„Perturbation“)</a:t>
              </a:r>
            </a:p>
          </p:txBody>
        </p:sp>
        <p:sp>
          <p:nvSpPr>
            <p:cNvPr id="16" name="Diagonal liegende Ecken des Rechtecks abrunden 15">
              <a:extLst>
                <a:ext uri="{FF2B5EF4-FFF2-40B4-BE49-F238E27FC236}">
                  <a16:creationId xmlns:a16="http://schemas.microsoft.com/office/drawing/2014/main" id="{E8350D7A-780F-D144-9E2F-7473A09F333F}"/>
                </a:ext>
              </a:extLst>
            </p:cNvPr>
            <p:cNvSpPr/>
            <p:nvPr/>
          </p:nvSpPr>
          <p:spPr>
            <a:xfrm>
              <a:off x="4968044" y="4221088"/>
              <a:ext cx="2656354" cy="864096"/>
            </a:xfrm>
            <a:prstGeom prst="round2Diag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0" name="Gruppieren 19">
            <a:extLst>
              <a:ext uri="{FF2B5EF4-FFF2-40B4-BE49-F238E27FC236}">
                <a16:creationId xmlns:a16="http://schemas.microsoft.com/office/drawing/2014/main" id="{27ACA469-E20A-5F4F-A322-0B33199F6D5C}"/>
              </a:ext>
            </a:extLst>
          </p:cNvPr>
          <p:cNvGrpSpPr/>
          <p:nvPr/>
        </p:nvGrpSpPr>
        <p:grpSpPr>
          <a:xfrm>
            <a:off x="1042706" y="4227682"/>
            <a:ext cx="3528392" cy="1496522"/>
            <a:chOff x="683568" y="4797152"/>
            <a:chExt cx="3528392" cy="1496522"/>
          </a:xfrm>
        </p:grpSpPr>
        <p:sp>
          <p:nvSpPr>
            <p:cNvPr id="18" name="Textfeld 17">
              <a:extLst>
                <a:ext uri="{FF2B5EF4-FFF2-40B4-BE49-F238E27FC236}">
                  <a16:creationId xmlns:a16="http://schemas.microsoft.com/office/drawing/2014/main" id="{AF651377-8138-CB44-A62F-B00550A638A6}"/>
                </a:ext>
              </a:extLst>
            </p:cNvPr>
            <p:cNvSpPr txBox="1"/>
            <p:nvPr/>
          </p:nvSpPr>
          <p:spPr>
            <a:xfrm>
              <a:off x="871531" y="4949329"/>
              <a:ext cx="3052397" cy="1200329"/>
            </a:xfrm>
            <a:prstGeom prst="rect">
              <a:avLst/>
            </a:prstGeom>
            <a:noFill/>
          </p:spPr>
          <p:txBody>
            <a:bodyPr wrap="square" rtlCol="0">
              <a:spAutoFit/>
            </a:bodyPr>
            <a:lstStyle/>
            <a:p>
              <a:pPr algn="ctr"/>
              <a:r>
                <a:rPr lang="de-DE" dirty="0">
                  <a:solidFill>
                    <a:srgbClr val="9933FF"/>
                  </a:solidFill>
                  <a:latin typeface="Arial" pitchFamily="34" charset="0"/>
                  <a:cs typeface="Arial" pitchFamily="34" charset="0"/>
                </a:rPr>
                <a:t>Umgang mit Sprache &amp; Kommunikation </a:t>
              </a:r>
            </a:p>
            <a:p>
              <a:pPr algn="ctr"/>
              <a:r>
                <a:rPr lang="de-DE" dirty="0">
                  <a:solidFill>
                    <a:srgbClr val="9933FF"/>
                  </a:solidFill>
                  <a:latin typeface="Arial" pitchFamily="34" charset="0"/>
                  <a:cs typeface="Arial" pitchFamily="34" charset="0"/>
                </a:rPr>
                <a:t>(z. B. mehr beobachten und fragen als bewerten)</a:t>
              </a:r>
            </a:p>
          </p:txBody>
        </p:sp>
        <p:sp>
          <p:nvSpPr>
            <p:cNvPr id="19" name="Diagonal liegende Ecken des Rechtecks abrunden 18">
              <a:extLst>
                <a:ext uri="{FF2B5EF4-FFF2-40B4-BE49-F238E27FC236}">
                  <a16:creationId xmlns:a16="http://schemas.microsoft.com/office/drawing/2014/main" id="{D5D167FE-2746-5349-9DF0-1B6B78A76A92}"/>
                </a:ext>
              </a:extLst>
            </p:cNvPr>
            <p:cNvSpPr/>
            <p:nvPr/>
          </p:nvSpPr>
          <p:spPr>
            <a:xfrm>
              <a:off x="683568" y="4797152"/>
              <a:ext cx="3528392" cy="1496522"/>
            </a:xfrm>
            <a:prstGeom prst="round2DiagRect">
              <a:avLst/>
            </a:pr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29308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F15EEF-9BB1-294F-8F0D-81620CB53246}"/>
              </a:ext>
            </a:extLst>
          </p:cNvPr>
          <p:cNvSpPr>
            <a:spLocks noGrp="1"/>
          </p:cNvSpPr>
          <p:nvPr>
            <p:ph type="title"/>
          </p:nvPr>
        </p:nvSpPr>
        <p:spPr>
          <a:xfrm>
            <a:off x="685801" y="45496"/>
            <a:ext cx="10131425" cy="1456267"/>
          </a:xfrm>
        </p:spPr>
        <p:txBody>
          <a:bodyPr/>
          <a:lstStyle/>
          <a:p>
            <a:r>
              <a:rPr lang="de-DE" i="1" dirty="0">
                <a:latin typeface="Arial" pitchFamily="34" charset="0"/>
                <a:cs typeface="Arial" pitchFamily="34" charset="0"/>
              </a:rPr>
              <a:t>Systemische Fragetechniken</a:t>
            </a:r>
            <a:endParaRPr lang="de-DE"/>
          </a:p>
        </p:txBody>
      </p:sp>
      <p:graphicFrame>
        <p:nvGraphicFramePr>
          <p:cNvPr id="3" name="Tabelle 2">
            <a:extLst>
              <a:ext uri="{FF2B5EF4-FFF2-40B4-BE49-F238E27FC236}">
                <a16:creationId xmlns:a16="http://schemas.microsoft.com/office/drawing/2014/main" id="{B26A64D0-3767-6543-8FE1-CB7C8D1EF1A8}"/>
              </a:ext>
            </a:extLst>
          </p:cNvPr>
          <p:cNvGraphicFramePr>
            <a:graphicFrameLocks noGrp="1"/>
          </p:cNvGraphicFramePr>
          <p:nvPr>
            <p:extLst>
              <p:ext uri="{D42A27DB-BD31-4B8C-83A1-F6EECF244321}">
                <p14:modId xmlns:p14="http://schemas.microsoft.com/office/powerpoint/2010/main" val="1050923196"/>
              </p:ext>
            </p:extLst>
          </p:nvPr>
        </p:nvGraphicFramePr>
        <p:xfrm>
          <a:off x="640131" y="1330079"/>
          <a:ext cx="10911737" cy="4974425"/>
        </p:xfrm>
        <a:graphic>
          <a:graphicData uri="http://schemas.openxmlformats.org/drawingml/2006/table">
            <a:tbl>
              <a:tblPr firstRow="1" bandRow="1">
                <a:tableStyleId>{5C22544A-7EE6-4342-B048-85BDC9FD1C3A}</a:tableStyleId>
              </a:tblPr>
              <a:tblGrid>
                <a:gridCol w="2842553">
                  <a:extLst>
                    <a:ext uri="{9D8B030D-6E8A-4147-A177-3AD203B41FA5}">
                      <a16:colId xmlns:a16="http://schemas.microsoft.com/office/drawing/2014/main" val="20000"/>
                    </a:ext>
                  </a:extLst>
                </a:gridCol>
                <a:gridCol w="4126287">
                  <a:extLst>
                    <a:ext uri="{9D8B030D-6E8A-4147-A177-3AD203B41FA5}">
                      <a16:colId xmlns:a16="http://schemas.microsoft.com/office/drawing/2014/main" val="20001"/>
                    </a:ext>
                  </a:extLst>
                </a:gridCol>
                <a:gridCol w="3942897">
                  <a:extLst>
                    <a:ext uri="{9D8B030D-6E8A-4147-A177-3AD203B41FA5}">
                      <a16:colId xmlns:a16="http://schemas.microsoft.com/office/drawing/2014/main" val="20002"/>
                    </a:ext>
                  </a:extLst>
                </a:gridCol>
              </a:tblGrid>
              <a:tr h="247709">
                <a:tc>
                  <a:txBody>
                    <a:bodyPr/>
                    <a:lstStyle/>
                    <a:p>
                      <a:pPr algn="ctr"/>
                      <a:r>
                        <a:rPr lang="de-DE" sz="1400" dirty="0" err="1">
                          <a:latin typeface="Arial" pitchFamily="34" charset="0"/>
                          <a:cs typeface="Arial" pitchFamily="34" charset="0"/>
                        </a:rPr>
                        <a:t>Frageart</a:t>
                      </a:r>
                      <a:endParaRPr lang="de-DE" sz="1400" dirty="0">
                        <a:latin typeface="Arial" pitchFamily="34" charset="0"/>
                        <a:cs typeface="Arial" pitchFamily="34" charset="0"/>
                      </a:endParaRPr>
                    </a:p>
                  </a:txBody>
                  <a:tcPr/>
                </a:tc>
                <a:tc>
                  <a:txBody>
                    <a:bodyPr/>
                    <a:lstStyle/>
                    <a:p>
                      <a:pPr algn="ctr"/>
                      <a:r>
                        <a:rPr lang="de-DE" sz="1400" dirty="0">
                          <a:latin typeface="Arial" pitchFamily="34" charset="0"/>
                          <a:cs typeface="Arial" pitchFamily="34" charset="0"/>
                        </a:rPr>
                        <a:t>Ziel</a:t>
                      </a:r>
                    </a:p>
                  </a:txBody>
                  <a:tcPr/>
                </a:tc>
                <a:tc>
                  <a:txBody>
                    <a:bodyPr/>
                    <a:lstStyle/>
                    <a:p>
                      <a:pPr algn="ctr"/>
                      <a:r>
                        <a:rPr lang="de-DE" sz="1400" dirty="0">
                          <a:latin typeface="Arial" pitchFamily="34" charset="0"/>
                          <a:cs typeface="Arial" pitchFamily="34" charset="0"/>
                        </a:rPr>
                        <a:t>Beispiel</a:t>
                      </a:r>
                    </a:p>
                  </a:txBody>
                  <a:tcPr/>
                </a:tc>
                <a:extLst>
                  <a:ext uri="{0D108BD9-81ED-4DB2-BD59-A6C34878D82A}">
                    <a16:rowId xmlns:a16="http://schemas.microsoft.com/office/drawing/2014/main" val="10000"/>
                  </a:ext>
                </a:extLst>
              </a:tr>
              <a:tr h="767899">
                <a:tc>
                  <a:txBody>
                    <a:bodyPr/>
                    <a:lstStyle/>
                    <a:p>
                      <a:r>
                        <a:rPr lang="de-DE" sz="1400" dirty="0">
                          <a:latin typeface="Arial" pitchFamily="34" charset="0"/>
                          <a:cs typeface="Arial" pitchFamily="34" charset="0"/>
                        </a:rPr>
                        <a:t>Zirkuläres</a:t>
                      </a:r>
                      <a:r>
                        <a:rPr lang="de-DE" sz="1400" baseline="0" dirty="0">
                          <a:latin typeface="Arial" pitchFamily="34" charset="0"/>
                          <a:cs typeface="Arial" pitchFamily="34" charset="0"/>
                        </a:rPr>
                        <a:t> Fragen</a:t>
                      </a:r>
                    </a:p>
                    <a:p>
                      <a:r>
                        <a:rPr lang="de-DE" sz="1400" baseline="0" dirty="0">
                          <a:solidFill>
                            <a:srgbClr val="FF0000"/>
                          </a:solidFill>
                          <a:latin typeface="Arial" pitchFamily="34" charset="0"/>
                          <a:cs typeface="Arial" pitchFamily="34" charset="0"/>
                        </a:rPr>
                        <a:t>(beziehungsorientiert)</a:t>
                      </a:r>
                      <a:endParaRPr lang="de-DE" sz="1400" dirty="0">
                        <a:solidFill>
                          <a:srgbClr val="FF0000"/>
                        </a:solidFill>
                        <a:latin typeface="Arial" pitchFamily="34" charset="0"/>
                        <a:cs typeface="Arial" pitchFamily="34" charset="0"/>
                      </a:endParaRPr>
                    </a:p>
                  </a:txBody>
                  <a:tcPr/>
                </a:tc>
                <a:tc>
                  <a:txBody>
                    <a:bodyPr/>
                    <a:lstStyle/>
                    <a:p>
                      <a:r>
                        <a:rPr lang="de-DE" sz="1400" dirty="0">
                          <a:latin typeface="Arial" pitchFamily="34" charset="0"/>
                          <a:cs typeface="Arial" pitchFamily="34" charset="0"/>
                        </a:rPr>
                        <a:t>Neue Sichtweisen</a:t>
                      </a:r>
                      <a:r>
                        <a:rPr lang="de-DE" sz="1400" baseline="0" dirty="0">
                          <a:latin typeface="Arial" pitchFamily="34" charset="0"/>
                          <a:cs typeface="Arial" pitchFamily="34" charset="0"/>
                        </a:rPr>
                        <a:t> eröffnen, relevante Vernetzungen/ Beziehungen verdeutlichen, neue Bewertungen ermöglichen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Was würde A sagen, wenn</a:t>
                      </a:r>
                      <a:r>
                        <a:rPr lang="de-DE" sz="1400" i="1" baseline="0" dirty="0">
                          <a:latin typeface="Arial" pitchFamily="34" charset="0"/>
                          <a:cs typeface="Arial" pitchFamily="34" charset="0"/>
                        </a:rPr>
                        <a:t> B mit seiner Idee scheitern würde? Was vermuten Sie, wie würde Ihr Partner auf das neue Verhalten reagieren?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1"/>
                  </a:ext>
                </a:extLst>
              </a:tr>
              <a:tr h="594503">
                <a:tc>
                  <a:txBody>
                    <a:bodyPr/>
                    <a:lstStyle/>
                    <a:p>
                      <a:r>
                        <a:rPr lang="de-DE" sz="1400" dirty="0">
                          <a:latin typeface="Arial" pitchFamily="34" charset="0"/>
                          <a:cs typeface="Arial" pitchFamily="34" charset="0"/>
                        </a:rPr>
                        <a:t>Wunderfrage; </a:t>
                      </a:r>
                    </a:p>
                    <a:p>
                      <a:r>
                        <a:rPr lang="de-DE" sz="1400" dirty="0">
                          <a:latin typeface="Arial" pitchFamily="34" charset="0"/>
                          <a:cs typeface="Arial" pitchFamily="34" charset="0"/>
                        </a:rPr>
                        <a:t>Zukunftsorientierte</a:t>
                      </a:r>
                      <a:r>
                        <a:rPr lang="de-DE" sz="1400" baseline="0" dirty="0">
                          <a:latin typeface="Arial" pitchFamily="34" charset="0"/>
                          <a:cs typeface="Arial" pitchFamily="34" charset="0"/>
                        </a:rPr>
                        <a:t> Fragen</a:t>
                      </a:r>
                      <a:endParaRPr lang="de-DE" sz="1400" dirty="0">
                        <a:latin typeface="Arial" pitchFamily="34" charset="0"/>
                        <a:cs typeface="Arial" pitchFamily="34" charset="0"/>
                      </a:endParaRPr>
                    </a:p>
                  </a:txBody>
                  <a:tcPr/>
                </a:tc>
                <a:tc>
                  <a:txBody>
                    <a:bodyPr/>
                    <a:lstStyle/>
                    <a:p>
                      <a:r>
                        <a:rPr lang="de-DE" sz="1400" dirty="0">
                          <a:latin typeface="Arial" pitchFamily="34" charset="0"/>
                          <a:cs typeface="Arial" pitchFamily="34" charset="0"/>
                        </a:rPr>
                        <a:t>Lösungsvision</a:t>
                      </a:r>
                      <a:r>
                        <a:rPr lang="de-DE" sz="1400" baseline="0" dirty="0">
                          <a:latin typeface="Arial" pitchFamily="34" charset="0"/>
                          <a:cs typeface="Arial" pitchFamily="34" charset="0"/>
                        </a:rPr>
                        <a:t> entwerfen</a:t>
                      </a:r>
                    </a:p>
                    <a:p>
                      <a:r>
                        <a:rPr lang="de-DE" sz="1400" baseline="0" dirty="0">
                          <a:latin typeface="Arial" pitchFamily="34" charset="0"/>
                          <a:cs typeface="Arial" pitchFamily="34" charset="0"/>
                        </a:rPr>
                        <a:t>Lösung in konkrete Handlung überführen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Wenn das Problem morgen verschwunden</a:t>
                      </a:r>
                      <a:r>
                        <a:rPr lang="de-DE" sz="1400" i="1" baseline="0" dirty="0">
                          <a:latin typeface="Arial" pitchFamily="34" charset="0"/>
                          <a:cs typeface="Arial" pitchFamily="34" charset="0"/>
                        </a:rPr>
                        <a:t> wäre: Was würden Sie dann machen? Woran könnten andere es erkennen?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2"/>
                  </a:ext>
                </a:extLst>
              </a:tr>
              <a:tr h="594503">
                <a:tc>
                  <a:txBody>
                    <a:bodyPr/>
                    <a:lstStyle/>
                    <a:p>
                      <a:r>
                        <a:rPr lang="de-DE" sz="1400" dirty="0">
                          <a:latin typeface="Arial" pitchFamily="34" charset="0"/>
                          <a:cs typeface="Arial" pitchFamily="34" charset="0"/>
                        </a:rPr>
                        <a:t>Hypothetische Fragen</a:t>
                      </a:r>
                    </a:p>
                  </a:txBody>
                  <a:tcPr/>
                </a:tc>
                <a:tc>
                  <a:txBody>
                    <a:bodyPr/>
                    <a:lstStyle/>
                    <a:p>
                      <a:r>
                        <a:rPr lang="de-DE" sz="1400" dirty="0">
                          <a:latin typeface="Arial" pitchFamily="34" charset="0"/>
                          <a:cs typeface="Arial" pitchFamily="34" charset="0"/>
                        </a:rPr>
                        <a:t>Probehandeln</a:t>
                      </a:r>
                      <a:r>
                        <a:rPr lang="de-DE" sz="1400" baseline="0" dirty="0">
                          <a:latin typeface="Arial" pitchFamily="34" charset="0"/>
                          <a:cs typeface="Arial" pitchFamily="34" charset="0"/>
                        </a:rPr>
                        <a:t> ermöglichen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Mal angenommen, Sie könnten einen Tag Urlaub von dem Problem</a:t>
                      </a:r>
                      <a:r>
                        <a:rPr lang="de-DE" sz="1400" i="1" baseline="0" dirty="0">
                          <a:latin typeface="Arial" pitchFamily="34" charset="0"/>
                          <a:cs typeface="Arial" pitchFamily="34" charset="0"/>
                        </a:rPr>
                        <a:t> machen: Was würden Sie tun?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3"/>
                  </a:ext>
                </a:extLst>
              </a:tr>
              <a:tr h="422199">
                <a:tc>
                  <a:txBody>
                    <a:bodyPr/>
                    <a:lstStyle/>
                    <a:p>
                      <a:r>
                        <a:rPr lang="de-DE" sz="1400" dirty="0">
                          <a:latin typeface="Arial" pitchFamily="34" charset="0"/>
                          <a:cs typeface="Arial" pitchFamily="34" charset="0"/>
                        </a:rPr>
                        <a:t>Ausnahmeorientierte</a:t>
                      </a:r>
                      <a:r>
                        <a:rPr lang="de-DE" sz="1400" baseline="0" dirty="0">
                          <a:latin typeface="Arial" pitchFamily="34" charset="0"/>
                          <a:cs typeface="Arial" pitchFamily="34" charset="0"/>
                        </a:rPr>
                        <a:t> Fragen</a:t>
                      </a:r>
                      <a:endParaRPr lang="de-DE" sz="1400" dirty="0">
                        <a:latin typeface="Arial" pitchFamily="34" charset="0"/>
                        <a:cs typeface="Arial" pitchFamily="34" charset="0"/>
                      </a:endParaRPr>
                    </a:p>
                  </a:txBody>
                  <a:tcPr/>
                </a:tc>
                <a:tc>
                  <a:txBody>
                    <a:bodyPr/>
                    <a:lstStyle/>
                    <a:p>
                      <a:r>
                        <a:rPr lang="de-DE" sz="1400" dirty="0">
                          <a:latin typeface="Arial" pitchFamily="34" charset="0"/>
                          <a:cs typeface="Arial" pitchFamily="34" charset="0"/>
                        </a:rPr>
                        <a:t>Ressourcen</a:t>
                      </a:r>
                      <a:r>
                        <a:rPr lang="de-DE" sz="1400" baseline="0" dirty="0">
                          <a:latin typeface="Arial" pitchFamily="34" charset="0"/>
                          <a:cs typeface="Arial" pitchFamily="34" charset="0"/>
                        </a:rPr>
                        <a:t> finden, Potenziale wecken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In welchen Situationen</a:t>
                      </a:r>
                      <a:r>
                        <a:rPr lang="de-DE" sz="1400" i="1" baseline="0" dirty="0">
                          <a:latin typeface="Arial" pitchFamily="34" charset="0"/>
                          <a:cs typeface="Arial" pitchFamily="34" charset="0"/>
                        </a:rPr>
                        <a:t> ist es Dir gelungen, konstruktiv mit der Kritik umzugehen?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4"/>
                  </a:ext>
                </a:extLst>
              </a:tr>
              <a:tr h="594503">
                <a:tc>
                  <a:txBody>
                    <a:bodyPr/>
                    <a:lstStyle/>
                    <a:p>
                      <a:r>
                        <a:rPr lang="de-DE" sz="1400" dirty="0">
                          <a:latin typeface="Arial" pitchFamily="34" charset="0"/>
                          <a:cs typeface="Arial" pitchFamily="34" charset="0"/>
                        </a:rPr>
                        <a:t>Unterschiedsbildende Fragen</a:t>
                      </a:r>
                    </a:p>
                  </a:txBody>
                  <a:tcPr/>
                </a:tc>
                <a:tc>
                  <a:txBody>
                    <a:bodyPr/>
                    <a:lstStyle/>
                    <a:p>
                      <a:r>
                        <a:rPr lang="de-DE" sz="1400" dirty="0">
                          <a:latin typeface="Arial" pitchFamily="34" charset="0"/>
                          <a:cs typeface="Arial" pitchFamily="34" charset="0"/>
                        </a:rPr>
                        <a:t>Lösungsvision in den Kontext setzen</a:t>
                      </a:r>
                    </a:p>
                  </a:txBody>
                  <a:tcPr/>
                </a:tc>
                <a:tc>
                  <a:txBody>
                    <a:bodyPr/>
                    <a:lstStyle/>
                    <a:p>
                      <a:r>
                        <a:rPr lang="de-DE" sz="1400" i="1" dirty="0">
                          <a:latin typeface="Arial" pitchFamily="34" charset="0"/>
                          <a:cs typeface="Arial" pitchFamily="34" charset="0"/>
                        </a:rPr>
                        <a:t>Wer ist</a:t>
                      </a:r>
                      <a:r>
                        <a:rPr lang="de-DE" sz="1400" i="1" baseline="0" dirty="0">
                          <a:latin typeface="Arial" pitchFamily="34" charset="0"/>
                          <a:cs typeface="Arial" pitchFamily="34" charset="0"/>
                        </a:rPr>
                        <a:t> heute mit dem meisten Optimismus hergekommen? Wer ist am skeptischsten?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5"/>
                  </a:ext>
                </a:extLst>
              </a:tr>
              <a:tr h="594503">
                <a:tc>
                  <a:txBody>
                    <a:bodyPr/>
                    <a:lstStyle/>
                    <a:p>
                      <a:r>
                        <a:rPr lang="de-DE" sz="1400" dirty="0">
                          <a:latin typeface="Arial" pitchFamily="34" charset="0"/>
                          <a:cs typeface="Arial" pitchFamily="34" charset="0"/>
                        </a:rPr>
                        <a:t>Skalierungsfragen</a:t>
                      </a:r>
                    </a:p>
                  </a:txBody>
                  <a:tcPr/>
                </a:tc>
                <a:tc>
                  <a:txBody>
                    <a:bodyPr/>
                    <a:lstStyle/>
                    <a:p>
                      <a:r>
                        <a:rPr lang="de-DE" sz="1400" dirty="0">
                          <a:latin typeface="Arial" pitchFamily="34" charset="0"/>
                          <a:cs typeface="Arial" pitchFamily="34" charset="0"/>
                        </a:rPr>
                        <a:t>Ressourcen finden; ….Kontext herstellen;</a:t>
                      </a:r>
                      <a:r>
                        <a:rPr lang="de-DE" sz="1400" baseline="0" dirty="0">
                          <a:latin typeface="Arial" pitchFamily="34" charset="0"/>
                          <a:cs typeface="Arial" pitchFamily="34" charset="0"/>
                        </a:rPr>
                        <a:t> Abstufungen verdeutlichen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Wo auf einer Skala von 1</a:t>
                      </a:r>
                      <a:r>
                        <a:rPr lang="de-DE" sz="1400" i="1" baseline="0" dirty="0">
                          <a:latin typeface="Arial" pitchFamily="34" charset="0"/>
                          <a:cs typeface="Arial" pitchFamily="34" charset="0"/>
                        </a:rPr>
                        <a:t> – 10 würdest Du Deine Motivation für das Thema einordnen?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6"/>
                  </a:ext>
                </a:extLst>
              </a:tr>
              <a:tr h="594503">
                <a:tc>
                  <a:txBody>
                    <a:bodyPr/>
                    <a:lstStyle/>
                    <a:p>
                      <a:r>
                        <a:rPr lang="de-DE" sz="1400" dirty="0">
                          <a:latin typeface="Arial" pitchFamily="34" charset="0"/>
                          <a:cs typeface="Arial" pitchFamily="34" charset="0"/>
                        </a:rPr>
                        <a:t>Lösungsfokussierende Fragen</a:t>
                      </a:r>
                    </a:p>
                  </a:txBody>
                  <a:tcPr/>
                </a:tc>
                <a:tc>
                  <a:txBody>
                    <a:bodyPr/>
                    <a:lstStyle/>
                    <a:p>
                      <a:r>
                        <a:rPr lang="de-DE" sz="1400" dirty="0">
                          <a:latin typeface="Arial" pitchFamily="34" charset="0"/>
                          <a:cs typeface="Arial" pitchFamily="34" charset="0"/>
                        </a:rPr>
                        <a:t>Möglichkeitskonstruktionen</a:t>
                      </a:r>
                      <a:r>
                        <a:rPr lang="de-DE" sz="1400" baseline="0" dirty="0">
                          <a:latin typeface="Arial" pitchFamily="34" charset="0"/>
                          <a:cs typeface="Arial" pitchFamily="34" charset="0"/>
                        </a:rPr>
                        <a:t> zulassen</a:t>
                      </a:r>
                      <a:endParaRPr lang="de-DE" sz="1400" dirty="0">
                        <a:latin typeface="Arial" pitchFamily="34" charset="0"/>
                        <a:cs typeface="Arial" pitchFamily="34" charset="0"/>
                      </a:endParaRPr>
                    </a:p>
                  </a:txBody>
                  <a:tcPr/>
                </a:tc>
                <a:tc>
                  <a:txBody>
                    <a:bodyPr/>
                    <a:lstStyle/>
                    <a:p>
                      <a:r>
                        <a:rPr lang="de-DE" sz="1400" i="1" dirty="0">
                          <a:latin typeface="Arial" pitchFamily="34" charset="0"/>
                          <a:cs typeface="Arial" pitchFamily="34" charset="0"/>
                        </a:rPr>
                        <a:t>Was möchten Sie in ihrem Leben bewahren</a:t>
                      </a:r>
                      <a:r>
                        <a:rPr lang="de-DE" sz="1400" i="1" baseline="0" dirty="0">
                          <a:latin typeface="Arial" pitchFamily="34" charset="0"/>
                          <a:cs typeface="Arial" pitchFamily="34" charset="0"/>
                        </a:rPr>
                        <a:t> wie es ist? Was müssten Sie tun, um mehr davon zu machen?</a:t>
                      </a:r>
                      <a:endParaRPr lang="de-DE" sz="1400" i="1" dirty="0">
                        <a:latin typeface="Arial" pitchFamily="34" charset="0"/>
                        <a:cs typeface="Arial" pitchFamily="34" charset="0"/>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22239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DE1E98B-65AD-FC45-A697-A8DB244B09FE}"/>
              </a:ext>
            </a:extLst>
          </p:cNvPr>
          <p:cNvSpPr txBox="1"/>
          <p:nvPr/>
        </p:nvSpPr>
        <p:spPr>
          <a:xfrm>
            <a:off x="776618" y="400389"/>
            <a:ext cx="8638315" cy="5940088"/>
          </a:xfrm>
          <a:prstGeom prst="rect">
            <a:avLst/>
          </a:prstGeom>
          <a:noFill/>
        </p:spPr>
        <p:txBody>
          <a:bodyPr wrap="square" rtlCol="0">
            <a:spAutoFit/>
          </a:bodyPr>
          <a:lstStyle/>
          <a:p>
            <a:r>
              <a:rPr lang="de-DE" sz="2000" b="1" dirty="0">
                <a:latin typeface="Arial" pitchFamily="34" charset="0"/>
                <a:cs typeface="Arial" pitchFamily="34" charset="0"/>
              </a:rPr>
              <a:t>Nun dürft Ihr Euch ausprobieren!</a:t>
            </a:r>
          </a:p>
          <a:p>
            <a:endParaRPr lang="de-DE" sz="2000" dirty="0">
              <a:latin typeface="Arial" pitchFamily="34" charset="0"/>
              <a:cs typeface="Arial" pitchFamily="34" charset="0"/>
            </a:endParaRPr>
          </a:p>
          <a:p>
            <a:r>
              <a:rPr lang="de-DE" sz="2000" i="1" dirty="0">
                <a:latin typeface="Arial" pitchFamily="34" charset="0"/>
                <a:cs typeface="Arial" pitchFamily="34" charset="0"/>
              </a:rPr>
              <a:t>Bitte teilt Euch in 3er-Gruppen auf: </a:t>
            </a:r>
          </a:p>
          <a:p>
            <a:r>
              <a:rPr lang="de-DE" sz="2000" dirty="0">
                <a:latin typeface="Arial" pitchFamily="34" charset="0"/>
                <a:cs typeface="Arial" pitchFamily="34" charset="0"/>
              </a:rPr>
              <a:t>Person A = Fallgeber/in</a:t>
            </a:r>
          </a:p>
          <a:p>
            <a:r>
              <a:rPr lang="de-DE" sz="2000" dirty="0">
                <a:latin typeface="Arial" pitchFamily="34" charset="0"/>
                <a:cs typeface="Arial" pitchFamily="34" charset="0"/>
              </a:rPr>
              <a:t>Person B = Dialogpartner/in (Fragende/r)</a:t>
            </a:r>
          </a:p>
          <a:p>
            <a:r>
              <a:rPr lang="de-DE" sz="2000" dirty="0">
                <a:latin typeface="Arial" pitchFamily="34" charset="0"/>
                <a:cs typeface="Arial" pitchFamily="34" charset="0"/>
              </a:rPr>
              <a:t>Person C = Beobachter/in</a:t>
            </a:r>
          </a:p>
          <a:p>
            <a:pPr marL="342900" indent="-342900">
              <a:buAutoNum type="arabicPeriod"/>
            </a:pPr>
            <a:endParaRPr lang="de-DE" sz="2000" dirty="0">
              <a:latin typeface="Arial" pitchFamily="34" charset="0"/>
              <a:cs typeface="Arial" pitchFamily="34" charset="0"/>
            </a:endParaRPr>
          </a:p>
          <a:p>
            <a:r>
              <a:rPr lang="de-DE" sz="2000" i="1" dirty="0">
                <a:latin typeface="Arial" pitchFamily="34" charset="0"/>
                <a:cs typeface="Arial" pitchFamily="34" charset="0"/>
              </a:rPr>
              <a:t>Ablauf: </a:t>
            </a:r>
          </a:p>
          <a:p>
            <a:pPr marL="342900" indent="-342900">
              <a:buFont typeface="+mj-lt"/>
              <a:buAutoNum type="arabicPeriod"/>
            </a:pPr>
            <a:r>
              <a:rPr lang="de-DE" sz="2000" dirty="0">
                <a:latin typeface="Arial" pitchFamily="34" charset="0"/>
                <a:cs typeface="Arial" pitchFamily="34" charset="0"/>
              </a:rPr>
              <a:t>Der/die Fallgeber/in berichtet kurz von seinem/ihrem Problem bzw. über ein aktuelles Thema. [5 min]</a:t>
            </a:r>
          </a:p>
          <a:p>
            <a:pPr marL="342900" indent="-342900">
              <a:buFont typeface="+mj-lt"/>
              <a:buAutoNum type="arabicPeriod"/>
            </a:pPr>
            <a:r>
              <a:rPr lang="de-DE" sz="2000" dirty="0">
                <a:latin typeface="Arial" pitchFamily="34" charset="0"/>
                <a:cs typeface="Arial" pitchFamily="34" charset="0"/>
              </a:rPr>
              <a:t>Der Dialogpartner stellt systemische Fragen und notiert Hypothesen. [5 min]</a:t>
            </a:r>
          </a:p>
          <a:p>
            <a:pPr marL="342900" indent="-342900">
              <a:buFont typeface="+mj-lt"/>
              <a:buAutoNum type="arabicPeriod"/>
            </a:pPr>
            <a:r>
              <a:rPr lang="de-DE" sz="2000" dirty="0">
                <a:latin typeface="Arial" pitchFamily="34" charset="0"/>
                <a:cs typeface="Arial" pitchFamily="34" charset="0"/>
              </a:rPr>
              <a:t>Gemeinsam diskutieren A und B, wo Ressourcen und Lösungen bestehen könnten [5 min]</a:t>
            </a:r>
          </a:p>
          <a:p>
            <a:pPr marL="342900" indent="-342900">
              <a:buFont typeface="+mj-lt"/>
              <a:buAutoNum type="arabicPeriod"/>
            </a:pPr>
            <a:r>
              <a:rPr lang="de-DE" sz="2000" dirty="0">
                <a:latin typeface="Arial" pitchFamily="34" charset="0"/>
                <a:cs typeface="Arial" pitchFamily="34" charset="0"/>
              </a:rPr>
              <a:t>Am Ende kurze Reflexion mit dem/der Beobachter/in [5 min]</a:t>
            </a:r>
          </a:p>
          <a:p>
            <a:endParaRPr lang="de-DE" sz="2000" dirty="0">
              <a:latin typeface="Arial" pitchFamily="34" charset="0"/>
              <a:cs typeface="Arial" pitchFamily="34" charset="0"/>
            </a:endParaRPr>
          </a:p>
          <a:p>
            <a:r>
              <a:rPr lang="de-DE" sz="2000" i="1" dirty="0">
                <a:latin typeface="Arial" pitchFamily="34" charset="0"/>
                <a:cs typeface="Arial" pitchFamily="34" charset="0"/>
              </a:rPr>
              <a:t>Ziel der Übung: </a:t>
            </a:r>
          </a:p>
          <a:p>
            <a:r>
              <a:rPr lang="de-DE" sz="2000" dirty="0">
                <a:latin typeface="Arial" pitchFamily="34" charset="0"/>
                <a:cs typeface="Arial" pitchFamily="34" charset="0"/>
              </a:rPr>
              <a:t>Problem/Situation systemisch zu klären, Hypothesen ableiten, Ressourcen und mögliche Lösungsansätze aufdecken</a:t>
            </a:r>
          </a:p>
        </p:txBody>
      </p:sp>
    </p:spTree>
    <p:extLst>
      <p:ext uri="{BB962C8B-B14F-4D97-AF65-F5344CB8AC3E}">
        <p14:creationId xmlns:p14="http://schemas.microsoft.com/office/powerpoint/2010/main" val="21705159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mme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1013</Words>
  <Application>Microsoft Macintosh PowerPoint</Application>
  <PresentationFormat>Breitbild</PresentationFormat>
  <Paragraphs>121</Paragraphs>
  <Slides>23</Slides>
  <Notes>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23</vt:i4>
      </vt:variant>
    </vt:vector>
  </HeadingPairs>
  <TitlesOfParts>
    <vt:vector size="27" baseType="lpstr">
      <vt:lpstr>Arial</vt:lpstr>
      <vt:lpstr>Calibri</vt:lpstr>
      <vt:lpstr>Calibri Light</vt:lpstr>
      <vt:lpstr>Himmel</vt:lpstr>
      <vt:lpstr>Systemtheorie</vt:lpstr>
      <vt:lpstr>Los geht‘s!</vt:lpstr>
      <vt:lpstr>Wie alles begann…</vt:lpstr>
      <vt:lpstr>PowerPoint-Präsentation</vt:lpstr>
      <vt:lpstr>Die These</vt:lpstr>
      <vt:lpstr>Kommt uns das bekannt vor?</vt:lpstr>
      <vt:lpstr>Die Anti-These</vt:lpstr>
      <vt:lpstr>Kontruktivismus</vt:lpstr>
      <vt:lpstr>PowerPoint-Präsentation</vt:lpstr>
      <vt:lpstr>Fazit</vt:lpstr>
      <vt:lpstr>Und nun?</vt:lpstr>
      <vt:lpstr>Complex Adaptive Systems</vt:lpstr>
      <vt:lpstr>Complex Adaptive Systems</vt:lpstr>
      <vt:lpstr>Adaption in der Psychologie</vt:lpstr>
      <vt:lpstr>Konsequenzen</vt:lpstr>
      <vt:lpstr>Konsequenzen</vt:lpstr>
      <vt:lpstr>PowerPoint-Präsentation</vt:lpstr>
      <vt:lpstr>PowerPoint-Präsentation</vt:lpstr>
      <vt:lpstr>Systemische Grundlagen I</vt:lpstr>
      <vt:lpstr>Systemische Grundlagen II</vt:lpstr>
      <vt:lpstr>Paradigmen systemischen Handelns und Denkens</vt:lpstr>
      <vt:lpstr>Systemische Fragetechniken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Systemtheorie</dc:title>
  <dc:creator>Lars Hüper</dc:creator>
  <cp:lastModifiedBy>Lars Hüper</cp:lastModifiedBy>
  <cp:revision>20</cp:revision>
  <dcterms:created xsi:type="dcterms:W3CDTF">2019-11-11T14:59:59Z</dcterms:created>
  <dcterms:modified xsi:type="dcterms:W3CDTF">2019-11-22T06:07:08Z</dcterms:modified>
</cp:coreProperties>
</file>